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08" r:id="rId1"/>
  </p:sldMasterIdLst>
  <p:notesMasterIdLst>
    <p:notesMasterId r:id="rId10"/>
  </p:notesMasterIdLst>
  <p:sldIdLst>
    <p:sldId id="263" r:id="rId2"/>
    <p:sldId id="259" r:id="rId3"/>
    <p:sldId id="261" r:id="rId4"/>
    <p:sldId id="260" r:id="rId5"/>
    <p:sldId id="262" r:id="rId6"/>
    <p:sldId id="256" r:id="rId7"/>
    <p:sldId id="257" r:id="rId8"/>
    <p:sldId id="258" r:id="rId9"/>
  </p:sldIdLst>
  <p:sldSz cx="32918400" cy="164592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805"/>
    <p:restoredTop sz="94648"/>
  </p:normalViewPr>
  <p:slideViewPr>
    <p:cSldViewPr snapToGrid="0">
      <p:cViewPr>
        <p:scale>
          <a:sx n="99" d="100"/>
          <a:sy n="99" d="100"/>
        </p:scale>
        <p:origin x="-11328" y="-5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2C904AC-053D-414E-8CF7-1E5EE25AE52F}" type="datetimeFigureOut">
              <a:rPr lang="en-US" smtClean="0"/>
              <a:t>8/29/22</a:t>
            </a:fld>
            <a:endParaRPr lang="en-US"/>
          </a:p>
        </p:txBody>
      </p:sp>
      <p:sp>
        <p:nvSpPr>
          <p:cNvPr id="4" name="Slide Image Placeholder 3"/>
          <p:cNvSpPr>
            <a:spLocks noGrp="1" noRot="1" noChangeAspect="1"/>
          </p:cNvSpPr>
          <p:nvPr>
            <p:ph type="sldImg" idx="2"/>
          </p:nvPr>
        </p:nvSpPr>
        <p:spPr>
          <a:xfrm>
            <a:off x="342900" y="1143000"/>
            <a:ext cx="61722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5C99BD3-432F-864C-832B-770A01FF35E1}" type="slidenum">
              <a:rPr lang="en-US" smtClean="0"/>
              <a:t>‹#›</a:t>
            </a:fld>
            <a:endParaRPr lang="en-US"/>
          </a:p>
        </p:txBody>
      </p:sp>
    </p:spTree>
    <p:extLst>
      <p:ext uri="{BB962C8B-B14F-4D97-AF65-F5344CB8AC3E}">
        <p14:creationId xmlns:p14="http://schemas.microsoft.com/office/powerpoint/2010/main" val="142113470"/>
      </p:ext>
    </p:extLst>
  </p:cSld>
  <p:clrMap bg1="lt1" tx1="dk1" bg2="lt2" tx2="dk2" accent1="accent1" accent2="accent2" accent3="accent3" accent4="accent4" accent5="accent5" accent6="accent6" hlink="hlink" folHlink="folHlink"/>
  <p:notesStyle>
    <a:lvl1pPr marL="0" algn="l" defTabSz="4389120" rtl="0" eaLnBrk="1" latinLnBrk="0" hangingPunct="1">
      <a:defRPr sz="5760" kern="1200">
        <a:solidFill>
          <a:schemeClr val="tx1"/>
        </a:solidFill>
        <a:latin typeface="+mn-lt"/>
        <a:ea typeface="+mn-ea"/>
        <a:cs typeface="+mn-cs"/>
      </a:defRPr>
    </a:lvl1pPr>
    <a:lvl2pPr marL="2194560" algn="l" defTabSz="4389120" rtl="0" eaLnBrk="1" latinLnBrk="0" hangingPunct="1">
      <a:defRPr sz="5760" kern="1200">
        <a:solidFill>
          <a:schemeClr val="tx1"/>
        </a:solidFill>
        <a:latin typeface="+mn-lt"/>
        <a:ea typeface="+mn-ea"/>
        <a:cs typeface="+mn-cs"/>
      </a:defRPr>
    </a:lvl2pPr>
    <a:lvl3pPr marL="4389120" algn="l" defTabSz="4389120" rtl="0" eaLnBrk="1" latinLnBrk="0" hangingPunct="1">
      <a:defRPr sz="5760" kern="1200">
        <a:solidFill>
          <a:schemeClr val="tx1"/>
        </a:solidFill>
        <a:latin typeface="+mn-lt"/>
        <a:ea typeface="+mn-ea"/>
        <a:cs typeface="+mn-cs"/>
      </a:defRPr>
    </a:lvl3pPr>
    <a:lvl4pPr marL="6583680" algn="l" defTabSz="4389120" rtl="0" eaLnBrk="1" latinLnBrk="0" hangingPunct="1">
      <a:defRPr sz="5760" kern="1200">
        <a:solidFill>
          <a:schemeClr val="tx1"/>
        </a:solidFill>
        <a:latin typeface="+mn-lt"/>
        <a:ea typeface="+mn-ea"/>
        <a:cs typeface="+mn-cs"/>
      </a:defRPr>
    </a:lvl4pPr>
    <a:lvl5pPr marL="8778240" algn="l" defTabSz="4389120" rtl="0" eaLnBrk="1" latinLnBrk="0" hangingPunct="1">
      <a:defRPr sz="5760" kern="1200">
        <a:solidFill>
          <a:schemeClr val="tx1"/>
        </a:solidFill>
        <a:latin typeface="+mn-lt"/>
        <a:ea typeface="+mn-ea"/>
        <a:cs typeface="+mn-cs"/>
      </a:defRPr>
    </a:lvl5pPr>
    <a:lvl6pPr marL="10972800" algn="l" defTabSz="4389120" rtl="0" eaLnBrk="1" latinLnBrk="0" hangingPunct="1">
      <a:defRPr sz="5760" kern="1200">
        <a:solidFill>
          <a:schemeClr val="tx1"/>
        </a:solidFill>
        <a:latin typeface="+mn-lt"/>
        <a:ea typeface="+mn-ea"/>
        <a:cs typeface="+mn-cs"/>
      </a:defRPr>
    </a:lvl6pPr>
    <a:lvl7pPr marL="13167360" algn="l" defTabSz="4389120" rtl="0" eaLnBrk="1" latinLnBrk="0" hangingPunct="1">
      <a:defRPr sz="5760" kern="1200">
        <a:solidFill>
          <a:schemeClr val="tx1"/>
        </a:solidFill>
        <a:latin typeface="+mn-lt"/>
        <a:ea typeface="+mn-ea"/>
        <a:cs typeface="+mn-cs"/>
      </a:defRPr>
    </a:lvl7pPr>
    <a:lvl8pPr marL="15361920" algn="l" defTabSz="4389120" rtl="0" eaLnBrk="1" latinLnBrk="0" hangingPunct="1">
      <a:defRPr sz="5760" kern="1200">
        <a:solidFill>
          <a:schemeClr val="tx1"/>
        </a:solidFill>
        <a:latin typeface="+mn-lt"/>
        <a:ea typeface="+mn-ea"/>
        <a:cs typeface="+mn-cs"/>
      </a:defRPr>
    </a:lvl8pPr>
    <a:lvl9pPr marL="17556480" algn="l" defTabSz="4389120" rtl="0" eaLnBrk="1" latinLnBrk="0" hangingPunct="1">
      <a:defRPr sz="576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1</a:t>
            </a:fld>
            <a:endParaRPr lang="en-US"/>
          </a:p>
        </p:txBody>
      </p:sp>
    </p:spTree>
    <p:extLst>
      <p:ext uri="{BB962C8B-B14F-4D97-AF65-F5344CB8AC3E}">
        <p14:creationId xmlns:p14="http://schemas.microsoft.com/office/powerpoint/2010/main" val="117477086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2</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3</a:t>
            </a:fld>
            <a:endParaRPr lang="en-US"/>
          </a:p>
        </p:txBody>
      </p:sp>
    </p:spTree>
    <p:extLst>
      <p:ext uri="{BB962C8B-B14F-4D97-AF65-F5344CB8AC3E}">
        <p14:creationId xmlns:p14="http://schemas.microsoft.com/office/powerpoint/2010/main" val="15179525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4</a:t>
            </a:fld>
            <a:endParaRPr lang="en-US"/>
          </a:p>
        </p:txBody>
      </p:sp>
    </p:spTree>
    <p:extLst>
      <p:ext uri="{BB962C8B-B14F-4D97-AF65-F5344CB8AC3E}">
        <p14:creationId xmlns:p14="http://schemas.microsoft.com/office/powerpoint/2010/main" val="27857214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r>
              <a:rPr lang="en-US" dirty="0"/>
              <a:t>5 </a:t>
            </a:r>
          </a:p>
        </p:txBody>
      </p:sp>
      <p:sp>
        <p:nvSpPr>
          <p:cNvPr id="4" name="Slide Number Placeholder 3"/>
          <p:cNvSpPr>
            <a:spLocks noGrp="1"/>
          </p:cNvSpPr>
          <p:nvPr>
            <p:ph type="sldNum" sz="quarter" idx="5"/>
          </p:nvPr>
        </p:nvSpPr>
        <p:spPr/>
        <p:txBody>
          <a:bodyPr/>
          <a:lstStyle/>
          <a:p>
            <a:fld id="{95C99BD3-432F-864C-832B-770A01FF35E1}" type="slidenum">
              <a:rPr lang="en-US" smtClean="0"/>
              <a:t>5</a:t>
            </a:fld>
            <a:endParaRPr lang="en-US"/>
          </a:p>
        </p:txBody>
      </p:sp>
    </p:spTree>
    <p:extLst>
      <p:ext uri="{BB962C8B-B14F-4D97-AF65-F5344CB8AC3E}">
        <p14:creationId xmlns:p14="http://schemas.microsoft.com/office/powerpoint/2010/main" val="3147870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6</a:t>
            </a:fld>
            <a:endParaRPr lang="en-US"/>
          </a:p>
        </p:txBody>
      </p:sp>
    </p:spTree>
    <p:extLst>
      <p:ext uri="{BB962C8B-B14F-4D97-AF65-F5344CB8AC3E}">
        <p14:creationId xmlns:p14="http://schemas.microsoft.com/office/powerpoint/2010/main" val="8709808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7</a:t>
            </a:fld>
            <a:endParaRPr lang="en-US"/>
          </a:p>
        </p:txBody>
      </p:sp>
    </p:spTree>
    <p:extLst>
      <p:ext uri="{BB962C8B-B14F-4D97-AF65-F5344CB8AC3E}">
        <p14:creationId xmlns:p14="http://schemas.microsoft.com/office/powerpoint/2010/main" val="15971251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42900" y="1143000"/>
            <a:ext cx="61722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95C99BD3-432F-864C-832B-770A01FF35E1}" type="slidenum">
              <a:rPr lang="en-US" smtClean="0"/>
              <a:t>8</a:t>
            </a:fld>
            <a:endParaRPr lang="en-US"/>
          </a:p>
        </p:txBody>
      </p:sp>
    </p:spTree>
    <p:extLst>
      <p:ext uri="{BB962C8B-B14F-4D97-AF65-F5344CB8AC3E}">
        <p14:creationId xmlns:p14="http://schemas.microsoft.com/office/powerpoint/2010/main" val="7893575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114800" y="2693671"/>
            <a:ext cx="24688800" cy="5730240"/>
          </a:xfrm>
        </p:spPr>
        <p:txBody>
          <a:bodyPr anchor="b"/>
          <a:lstStyle>
            <a:lvl1pPr algn="ctr">
              <a:defRPr sz="14400"/>
            </a:lvl1pPr>
          </a:lstStyle>
          <a:p>
            <a:r>
              <a:rPr lang="en-US"/>
              <a:t>Click to edit Master title style</a:t>
            </a:r>
            <a:endParaRPr lang="en-US" dirty="0"/>
          </a:p>
        </p:txBody>
      </p:sp>
      <p:sp>
        <p:nvSpPr>
          <p:cNvPr id="3" name="Subtitle 2"/>
          <p:cNvSpPr>
            <a:spLocks noGrp="1"/>
          </p:cNvSpPr>
          <p:nvPr>
            <p:ph type="subTitle" idx="1"/>
          </p:nvPr>
        </p:nvSpPr>
        <p:spPr>
          <a:xfrm>
            <a:off x="4114800" y="8644893"/>
            <a:ext cx="24688800" cy="3973829"/>
          </a:xfrm>
        </p:spPr>
        <p:txBody>
          <a:bodyPr/>
          <a:lstStyle>
            <a:lvl1pPr marL="0" indent="0" algn="ctr">
              <a:buNone/>
              <a:defRPr sz="5760"/>
            </a:lvl1pPr>
            <a:lvl2pPr marL="1097336" indent="0" algn="ctr">
              <a:buNone/>
              <a:defRPr sz="4800"/>
            </a:lvl2pPr>
            <a:lvl3pPr marL="2194670" indent="0" algn="ctr">
              <a:buNone/>
              <a:defRPr sz="4320"/>
            </a:lvl3pPr>
            <a:lvl4pPr marL="3292005" indent="0" algn="ctr">
              <a:buNone/>
              <a:defRPr sz="3840"/>
            </a:lvl4pPr>
            <a:lvl5pPr marL="4389339" indent="0" algn="ctr">
              <a:buNone/>
              <a:defRPr sz="3840"/>
            </a:lvl5pPr>
            <a:lvl6pPr marL="5486675" indent="0" algn="ctr">
              <a:buNone/>
              <a:defRPr sz="3840"/>
            </a:lvl6pPr>
            <a:lvl7pPr marL="6584009" indent="0" algn="ctr">
              <a:buNone/>
              <a:defRPr sz="3840"/>
            </a:lvl7pPr>
            <a:lvl8pPr marL="7681344" indent="0" algn="ctr">
              <a:buNone/>
              <a:defRPr sz="3840"/>
            </a:lvl8pPr>
            <a:lvl9pPr marL="8778680" indent="0" algn="ctr">
              <a:buNone/>
              <a:defRPr sz="38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14409571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35410116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23557230" y="876302"/>
            <a:ext cx="7098030" cy="1394841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2263140" y="876302"/>
            <a:ext cx="20882610" cy="1394841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9941651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4773500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2245995" y="4103374"/>
            <a:ext cx="28392120" cy="6846569"/>
          </a:xfrm>
        </p:spPr>
        <p:txBody>
          <a:bodyPr anchor="b"/>
          <a:lstStyle>
            <a:lvl1pPr>
              <a:defRPr sz="14400"/>
            </a:lvl1pPr>
          </a:lstStyle>
          <a:p>
            <a:r>
              <a:rPr lang="en-US"/>
              <a:t>Click to edit Master title style</a:t>
            </a:r>
            <a:endParaRPr lang="en-US" dirty="0"/>
          </a:p>
        </p:txBody>
      </p:sp>
      <p:sp>
        <p:nvSpPr>
          <p:cNvPr id="3" name="Text Placeholder 2"/>
          <p:cNvSpPr>
            <a:spLocks noGrp="1"/>
          </p:cNvSpPr>
          <p:nvPr>
            <p:ph type="body" idx="1"/>
          </p:nvPr>
        </p:nvSpPr>
        <p:spPr>
          <a:xfrm>
            <a:off x="2245995" y="11014714"/>
            <a:ext cx="28392120" cy="3600449"/>
          </a:xfrm>
        </p:spPr>
        <p:txBody>
          <a:bodyPr/>
          <a:lstStyle>
            <a:lvl1pPr marL="0" indent="0">
              <a:buNone/>
              <a:defRPr sz="5760">
                <a:solidFill>
                  <a:schemeClr val="tx1">
                    <a:tint val="75000"/>
                  </a:schemeClr>
                </a:solidFill>
              </a:defRPr>
            </a:lvl1pPr>
            <a:lvl2pPr marL="1097336" indent="0">
              <a:buNone/>
              <a:defRPr sz="4800">
                <a:solidFill>
                  <a:schemeClr val="tx1">
                    <a:tint val="75000"/>
                  </a:schemeClr>
                </a:solidFill>
              </a:defRPr>
            </a:lvl2pPr>
            <a:lvl3pPr marL="2194670" indent="0">
              <a:buNone/>
              <a:defRPr sz="4320">
                <a:solidFill>
                  <a:schemeClr val="tx1">
                    <a:tint val="75000"/>
                  </a:schemeClr>
                </a:solidFill>
              </a:defRPr>
            </a:lvl3pPr>
            <a:lvl4pPr marL="3292005" indent="0">
              <a:buNone/>
              <a:defRPr sz="3840">
                <a:solidFill>
                  <a:schemeClr val="tx1">
                    <a:tint val="75000"/>
                  </a:schemeClr>
                </a:solidFill>
              </a:defRPr>
            </a:lvl4pPr>
            <a:lvl5pPr marL="4389339" indent="0">
              <a:buNone/>
              <a:defRPr sz="3840">
                <a:solidFill>
                  <a:schemeClr val="tx1">
                    <a:tint val="75000"/>
                  </a:schemeClr>
                </a:solidFill>
              </a:defRPr>
            </a:lvl5pPr>
            <a:lvl6pPr marL="5486675" indent="0">
              <a:buNone/>
              <a:defRPr sz="3840">
                <a:solidFill>
                  <a:schemeClr val="tx1">
                    <a:tint val="75000"/>
                  </a:schemeClr>
                </a:solidFill>
              </a:defRPr>
            </a:lvl6pPr>
            <a:lvl7pPr marL="6584009" indent="0">
              <a:buNone/>
              <a:defRPr sz="3840">
                <a:solidFill>
                  <a:schemeClr val="tx1">
                    <a:tint val="75000"/>
                  </a:schemeClr>
                </a:solidFill>
              </a:defRPr>
            </a:lvl7pPr>
            <a:lvl8pPr marL="7681344" indent="0">
              <a:buNone/>
              <a:defRPr sz="3840">
                <a:solidFill>
                  <a:schemeClr val="tx1">
                    <a:tint val="75000"/>
                  </a:schemeClr>
                </a:solidFill>
              </a:defRPr>
            </a:lvl8pPr>
            <a:lvl9pPr marL="8778680" indent="0">
              <a:buNone/>
              <a:defRPr sz="38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73DE5F2-815D-AA46-A42C-BC02079399B9}" type="datetimeFigureOut">
              <a:rPr lang="en-US" smtClean="0"/>
              <a:t>8/29/22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8517103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22631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16664940" y="4381502"/>
            <a:ext cx="13990320" cy="104432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73DE5F2-815D-AA46-A42C-BC02079399B9}" type="datetimeFigureOut">
              <a:rPr lang="en-US" smtClean="0"/>
              <a:t>8/29/22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56961769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267428" y="876303"/>
            <a:ext cx="28392120" cy="3181351"/>
          </a:xfrm>
        </p:spPr>
        <p:txBody>
          <a:bodyPr/>
          <a:lstStyle/>
          <a:p>
            <a:r>
              <a:rPr lang="en-US"/>
              <a:t>Click to edit Master title style</a:t>
            </a:r>
            <a:endParaRPr lang="en-US" dirty="0"/>
          </a:p>
        </p:txBody>
      </p:sp>
      <p:sp>
        <p:nvSpPr>
          <p:cNvPr id="3" name="Text Placeholder 2"/>
          <p:cNvSpPr>
            <a:spLocks noGrp="1"/>
          </p:cNvSpPr>
          <p:nvPr>
            <p:ph type="body" idx="1"/>
          </p:nvPr>
        </p:nvSpPr>
        <p:spPr>
          <a:xfrm>
            <a:off x="2267431" y="4034793"/>
            <a:ext cx="13926026"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4" name="Content Placeholder 3"/>
          <p:cNvSpPr>
            <a:spLocks noGrp="1"/>
          </p:cNvSpPr>
          <p:nvPr>
            <p:ph sz="half" idx="2"/>
          </p:nvPr>
        </p:nvSpPr>
        <p:spPr>
          <a:xfrm>
            <a:off x="2267431" y="6012182"/>
            <a:ext cx="13926026"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16664941" y="4034793"/>
            <a:ext cx="13994609" cy="1977389"/>
          </a:xfrm>
        </p:spPr>
        <p:txBody>
          <a:bodyPr anchor="b"/>
          <a:lstStyle>
            <a:lvl1pPr marL="0" indent="0">
              <a:buNone/>
              <a:defRPr sz="5760" b="1"/>
            </a:lvl1pPr>
            <a:lvl2pPr marL="1097336" indent="0">
              <a:buNone/>
              <a:defRPr sz="4800" b="1"/>
            </a:lvl2pPr>
            <a:lvl3pPr marL="2194670" indent="0">
              <a:buNone/>
              <a:defRPr sz="4320" b="1"/>
            </a:lvl3pPr>
            <a:lvl4pPr marL="3292005" indent="0">
              <a:buNone/>
              <a:defRPr sz="3840" b="1"/>
            </a:lvl4pPr>
            <a:lvl5pPr marL="4389339" indent="0">
              <a:buNone/>
              <a:defRPr sz="3840" b="1"/>
            </a:lvl5pPr>
            <a:lvl6pPr marL="5486675" indent="0">
              <a:buNone/>
              <a:defRPr sz="3840" b="1"/>
            </a:lvl6pPr>
            <a:lvl7pPr marL="6584009" indent="0">
              <a:buNone/>
              <a:defRPr sz="3840" b="1"/>
            </a:lvl7pPr>
            <a:lvl8pPr marL="7681344" indent="0">
              <a:buNone/>
              <a:defRPr sz="3840" b="1"/>
            </a:lvl8pPr>
            <a:lvl9pPr marL="8778680" indent="0">
              <a:buNone/>
              <a:defRPr sz="3840" b="1"/>
            </a:lvl9pPr>
          </a:lstStyle>
          <a:p>
            <a:pPr lvl="0"/>
            <a:r>
              <a:rPr lang="en-US"/>
              <a:t>Click to edit Master text styles</a:t>
            </a:r>
          </a:p>
        </p:txBody>
      </p:sp>
      <p:sp>
        <p:nvSpPr>
          <p:cNvPr id="6" name="Content Placeholder 5"/>
          <p:cNvSpPr>
            <a:spLocks noGrp="1"/>
          </p:cNvSpPr>
          <p:nvPr>
            <p:ph sz="quarter" idx="4"/>
          </p:nvPr>
        </p:nvSpPr>
        <p:spPr>
          <a:xfrm>
            <a:off x="16664941" y="6012182"/>
            <a:ext cx="13994609" cy="8843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73DE5F2-815D-AA46-A42C-BC02079399B9}" type="datetimeFigureOut">
              <a:rPr lang="en-US" smtClean="0"/>
              <a:t>8/29/22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5802866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73DE5F2-815D-AA46-A42C-BC02079399B9}" type="datetimeFigureOut">
              <a:rPr lang="en-US" smtClean="0"/>
              <a:t>8/29/22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0553279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73DE5F2-815D-AA46-A42C-BC02079399B9}" type="datetimeFigureOut">
              <a:rPr lang="en-US" smtClean="0"/>
              <a:t>8/29/22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6526114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Content Placeholder 2"/>
          <p:cNvSpPr>
            <a:spLocks noGrp="1"/>
          </p:cNvSpPr>
          <p:nvPr>
            <p:ph idx="1"/>
          </p:nvPr>
        </p:nvSpPr>
        <p:spPr>
          <a:xfrm>
            <a:off x="13994609" y="2369821"/>
            <a:ext cx="16664940" cy="11696700"/>
          </a:xfrm>
        </p:spPr>
        <p:txBody>
          <a:bodyPr/>
          <a:lstStyle>
            <a:lvl1pPr>
              <a:defRPr sz="7680"/>
            </a:lvl1pPr>
            <a:lvl2pPr>
              <a:defRPr sz="6720"/>
            </a:lvl2pPr>
            <a:lvl3pPr>
              <a:defRPr sz="5760"/>
            </a:lvl3pPr>
            <a:lvl4pPr>
              <a:defRPr sz="4800"/>
            </a:lvl4pPr>
            <a:lvl5pPr>
              <a:defRPr sz="4800"/>
            </a:lvl5pPr>
            <a:lvl6pPr>
              <a:defRPr sz="4800"/>
            </a:lvl6pPr>
            <a:lvl7pPr>
              <a:defRPr sz="4800"/>
            </a:lvl7pPr>
            <a:lvl8pPr>
              <a:defRPr sz="4800"/>
            </a:lvl8pPr>
            <a:lvl9pPr>
              <a:defRPr sz="4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23164057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67429" y="1097280"/>
            <a:ext cx="10617041" cy="3840480"/>
          </a:xfrm>
        </p:spPr>
        <p:txBody>
          <a:bodyPr anchor="b"/>
          <a:lstStyle>
            <a:lvl1pPr>
              <a:defRPr sz="7680"/>
            </a:lvl1pPr>
          </a:lstStyle>
          <a:p>
            <a:r>
              <a:rPr lang="en-US"/>
              <a:t>Click to edit Master title style</a:t>
            </a:r>
            <a:endParaRPr lang="en-US" dirty="0"/>
          </a:p>
        </p:txBody>
      </p:sp>
      <p:sp>
        <p:nvSpPr>
          <p:cNvPr id="3" name="Picture Placeholder 2"/>
          <p:cNvSpPr>
            <a:spLocks noGrp="1" noChangeAspect="1"/>
          </p:cNvSpPr>
          <p:nvPr>
            <p:ph type="pic" idx="1"/>
          </p:nvPr>
        </p:nvSpPr>
        <p:spPr>
          <a:xfrm>
            <a:off x="13994609" y="2369821"/>
            <a:ext cx="16664940" cy="11696700"/>
          </a:xfrm>
        </p:spPr>
        <p:txBody>
          <a:bodyPr anchor="t"/>
          <a:lstStyle>
            <a:lvl1pPr marL="0" indent="0">
              <a:buNone/>
              <a:defRPr sz="7680"/>
            </a:lvl1pPr>
            <a:lvl2pPr marL="1097336" indent="0">
              <a:buNone/>
              <a:defRPr sz="6720"/>
            </a:lvl2pPr>
            <a:lvl3pPr marL="2194670" indent="0">
              <a:buNone/>
              <a:defRPr sz="5760"/>
            </a:lvl3pPr>
            <a:lvl4pPr marL="3292005" indent="0">
              <a:buNone/>
              <a:defRPr sz="4800"/>
            </a:lvl4pPr>
            <a:lvl5pPr marL="4389339" indent="0">
              <a:buNone/>
              <a:defRPr sz="4800"/>
            </a:lvl5pPr>
            <a:lvl6pPr marL="5486675" indent="0">
              <a:buNone/>
              <a:defRPr sz="4800"/>
            </a:lvl6pPr>
            <a:lvl7pPr marL="6584009" indent="0">
              <a:buNone/>
              <a:defRPr sz="4800"/>
            </a:lvl7pPr>
            <a:lvl8pPr marL="7681344" indent="0">
              <a:buNone/>
              <a:defRPr sz="4800"/>
            </a:lvl8pPr>
            <a:lvl9pPr marL="8778680" indent="0">
              <a:buNone/>
              <a:defRPr sz="4800"/>
            </a:lvl9pPr>
          </a:lstStyle>
          <a:p>
            <a:r>
              <a:rPr lang="en-US"/>
              <a:t>Click icon to add picture</a:t>
            </a:r>
            <a:endParaRPr lang="en-US" dirty="0"/>
          </a:p>
        </p:txBody>
      </p:sp>
      <p:sp>
        <p:nvSpPr>
          <p:cNvPr id="4" name="Text Placeholder 3"/>
          <p:cNvSpPr>
            <a:spLocks noGrp="1"/>
          </p:cNvSpPr>
          <p:nvPr>
            <p:ph type="body" sz="half" idx="2"/>
          </p:nvPr>
        </p:nvSpPr>
        <p:spPr>
          <a:xfrm>
            <a:off x="2267429" y="4937762"/>
            <a:ext cx="10617041" cy="9147811"/>
          </a:xfrm>
        </p:spPr>
        <p:txBody>
          <a:bodyPr/>
          <a:lstStyle>
            <a:lvl1pPr marL="0" indent="0">
              <a:buNone/>
              <a:defRPr sz="3840"/>
            </a:lvl1pPr>
            <a:lvl2pPr marL="1097336" indent="0">
              <a:buNone/>
              <a:defRPr sz="3360"/>
            </a:lvl2pPr>
            <a:lvl3pPr marL="2194670" indent="0">
              <a:buNone/>
              <a:defRPr sz="2880"/>
            </a:lvl3pPr>
            <a:lvl4pPr marL="3292005" indent="0">
              <a:buNone/>
              <a:defRPr sz="2400"/>
            </a:lvl4pPr>
            <a:lvl5pPr marL="4389339" indent="0">
              <a:buNone/>
              <a:defRPr sz="2400"/>
            </a:lvl5pPr>
            <a:lvl6pPr marL="5486675" indent="0">
              <a:buNone/>
              <a:defRPr sz="2400"/>
            </a:lvl6pPr>
            <a:lvl7pPr marL="6584009" indent="0">
              <a:buNone/>
              <a:defRPr sz="2400"/>
            </a:lvl7pPr>
            <a:lvl8pPr marL="7681344" indent="0">
              <a:buNone/>
              <a:defRPr sz="2400"/>
            </a:lvl8pPr>
            <a:lvl9pPr marL="8778680" indent="0">
              <a:buNone/>
              <a:defRPr sz="2400"/>
            </a:lvl9pPr>
          </a:lstStyle>
          <a:p>
            <a:pPr lvl="0"/>
            <a:r>
              <a:rPr lang="en-US"/>
              <a:t>Click to edit Master text styles</a:t>
            </a:r>
          </a:p>
        </p:txBody>
      </p:sp>
      <p:sp>
        <p:nvSpPr>
          <p:cNvPr id="5" name="Date Placeholder 4"/>
          <p:cNvSpPr>
            <a:spLocks noGrp="1"/>
          </p:cNvSpPr>
          <p:nvPr>
            <p:ph type="dt" sz="half" idx="10"/>
          </p:nvPr>
        </p:nvSpPr>
        <p:spPr/>
        <p:txBody>
          <a:bodyPr/>
          <a:lstStyle/>
          <a:p>
            <a:fld id="{073DE5F2-815D-AA46-A42C-BC02079399B9}" type="datetimeFigureOut">
              <a:rPr lang="en-US" smtClean="0"/>
              <a:t>8/29/22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37EAFDA-B827-CA49-A0B3-972801638D58}" type="slidenum">
              <a:rPr lang="en-US" smtClean="0"/>
              <a:t>‹#›</a:t>
            </a:fld>
            <a:endParaRPr lang="en-US"/>
          </a:p>
        </p:txBody>
      </p:sp>
    </p:spTree>
    <p:extLst>
      <p:ext uri="{BB962C8B-B14F-4D97-AF65-F5344CB8AC3E}">
        <p14:creationId xmlns:p14="http://schemas.microsoft.com/office/powerpoint/2010/main" val="3853395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63140" y="876303"/>
            <a:ext cx="28392120" cy="3181351"/>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2263140" y="4381502"/>
            <a:ext cx="28392120" cy="1044321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2263140" y="15255241"/>
            <a:ext cx="7406640" cy="876300"/>
          </a:xfrm>
          <a:prstGeom prst="rect">
            <a:avLst/>
          </a:prstGeom>
        </p:spPr>
        <p:txBody>
          <a:bodyPr vert="horz" lIns="91440" tIns="45720" rIns="91440" bIns="45720" rtlCol="0" anchor="ctr"/>
          <a:lstStyle>
            <a:lvl1pPr algn="l">
              <a:defRPr sz="2880">
                <a:solidFill>
                  <a:schemeClr val="tx1">
                    <a:tint val="75000"/>
                  </a:schemeClr>
                </a:solidFill>
              </a:defRPr>
            </a:lvl1pPr>
          </a:lstStyle>
          <a:p>
            <a:fld id="{073DE5F2-815D-AA46-A42C-BC02079399B9}" type="datetimeFigureOut">
              <a:rPr lang="en-US" smtClean="0"/>
              <a:t>8/29/22</a:t>
            </a:fld>
            <a:endParaRPr lang="en-US"/>
          </a:p>
        </p:txBody>
      </p:sp>
      <p:sp>
        <p:nvSpPr>
          <p:cNvPr id="5" name="Footer Placeholder 4"/>
          <p:cNvSpPr>
            <a:spLocks noGrp="1"/>
          </p:cNvSpPr>
          <p:nvPr>
            <p:ph type="ftr" sz="quarter" idx="3"/>
          </p:nvPr>
        </p:nvSpPr>
        <p:spPr>
          <a:xfrm>
            <a:off x="10904220" y="15255241"/>
            <a:ext cx="11109960" cy="876300"/>
          </a:xfrm>
          <a:prstGeom prst="rect">
            <a:avLst/>
          </a:prstGeom>
        </p:spPr>
        <p:txBody>
          <a:bodyPr vert="horz" lIns="91440" tIns="45720" rIns="91440" bIns="45720" rtlCol="0" anchor="ctr"/>
          <a:lstStyle>
            <a:lvl1pPr algn="ctr">
              <a:defRPr sz="288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23248620" y="15255241"/>
            <a:ext cx="7406640" cy="876300"/>
          </a:xfrm>
          <a:prstGeom prst="rect">
            <a:avLst/>
          </a:prstGeom>
        </p:spPr>
        <p:txBody>
          <a:bodyPr vert="horz" lIns="91440" tIns="45720" rIns="91440" bIns="45720" rtlCol="0" anchor="ctr"/>
          <a:lstStyle>
            <a:lvl1pPr algn="r">
              <a:defRPr sz="2880">
                <a:solidFill>
                  <a:schemeClr val="tx1">
                    <a:tint val="75000"/>
                  </a:schemeClr>
                </a:solidFill>
              </a:defRPr>
            </a:lvl1pPr>
          </a:lstStyle>
          <a:p>
            <a:fld id="{C37EAFDA-B827-CA49-A0B3-972801638D58}" type="slidenum">
              <a:rPr lang="en-US" smtClean="0"/>
              <a:t>‹#›</a:t>
            </a:fld>
            <a:endParaRPr lang="en-US"/>
          </a:p>
        </p:txBody>
      </p:sp>
    </p:spTree>
    <p:extLst>
      <p:ext uri="{BB962C8B-B14F-4D97-AF65-F5344CB8AC3E}">
        <p14:creationId xmlns:p14="http://schemas.microsoft.com/office/powerpoint/2010/main" val="1608917047"/>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txStyles>
    <p:titleStyle>
      <a:lvl1pPr algn="l" defTabSz="2194670" rtl="0" eaLnBrk="1" latinLnBrk="0" hangingPunct="1">
        <a:lnSpc>
          <a:spcPct val="90000"/>
        </a:lnSpc>
        <a:spcBef>
          <a:spcPct val="0"/>
        </a:spcBef>
        <a:buNone/>
        <a:defRPr sz="10560" kern="1200">
          <a:solidFill>
            <a:schemeClr val="tx1"/>
          </a:solidFill>
          <a:latin typeface="+mj-lt"/>
          <a:ea typeface="+mj-ea"/>
          <a:cs typeface="+mj-cs"/>
        </a:defRPr>
      </a:lvl1pPr>
    </p:titleStyle>
    <p:bodyStyle>
      <a:lvl1pPr marL="548667" indent="-548667" algn="l" defTabSz="2194670" rtl="0" eaLnBrk="1" latinLnBrk="0" hangingPunct="1">
        <a:lnSpc>
          <a:spcPct val="90000"/>
        </a:lnSpc>
        <a:spcBef>
          <a:spcPts val="2400"/>
        </a:spcBef>
        <a:buFont typeface="Arial" panose="020B0604020202020204" pitchFamily="34" charset="0"/>
        <a:buChar char="•"/>
        <a:defRPr sz="6720" kern="1200">
          <a:solidFill>
            <a:schemeClr val="tx1"/>
          </a:solidFill>
          <a:latin typeface="+mn-lt"/>
          <a:ea typeface="+mn-ea"/>
          <a:cs typeface="+mn-cs"/>
        </a:defRPr>
      </a:lvl1pPr>
      <a:lvl2pPr marL="1646003" indent="-548667" algn="l" defTabSz="2194670" rtl="0" eaLnBrk="1" latinLnBrk="0" hangingPunct="1">
        <a:lnSpc>
          <a:spcPct val="90000"/>
        </a:lnSpc>
        <a:spcBef>
          <a:spcPts val="1200"/>
        </a:spcBef>
        <a:buFont typeface="Arial" panose="020B0604020202020204" pitchFamily="34" charset="0"/>
        <a:buChar char="•"/>
        <a:defRPr sz="5760" kern="1200">
          <a:solidFill>
            <a:schemeClr val="tx1"/>
          </a:solidFill>
          <a:latin typeface="+mn-lt"/>
          <a:ea typeface="+mn-ea"/>
          <a:cs typeface="+mn-cs"/>
        </a:defRPr>
      </a:lvl2pPr>
      <a:lvl3pPr marL="2743337" indent="-548667" algn="l" defTabSz="2194670" rtl="0" eaLnBrk="1" latinLnBrk="0" hangingPunct="1">
        <a:lnSpc>
          <a:spcPct val="90000"/>
        </a:lnSpc>
        <a:spcBef>
          <a:spcPts val="1200"/>
        </a:spcBef>
        <a:buFont typeface="Arial" panose="020B0604020202020204" pitchFamily="34" charset="0"/>
        <a:buChar char="•"/>
        <a:defRPr sz="4800" kern="1200">
          <a:solidFill>
            <a:schemeClr val="tx1"/>
          </a:solidFill>
          <a:latin typeface="+mn-lt"/>
          <a:ea typeface="+mn-ea"/>
          <a:cs typeface="+mn-cs"/>
        </a:defRPr>
      </a:lvl3pPr>
      <a:lvl4pPr marL="384067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4pPr>
      <a:lvl5pPr marL="4938008"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5pPr>
      <a:lvl6pPr marL="6035342"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6pPr>
      <a:lvl7pPr marL="713267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7pPr>
      <a:lvl8pPr marL="8230011"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8pPr>
      <a:lvl9pPr marL="9327347" indent="-548667" algn="l" defTabSz="2194670" rtl="0" eaLnBrk="1" latinLnBrk="0" hangingPunct="1">
        <a:lnSpc>
          <a:spcPct val="90000"/>
        </a:lnSpc>
        <a:spcBef>
          <a:spcPts val="1200"/>
        </a:spcBef>
        <a:buFont typeface="Arial" panose="020B0604020202020204" pitchFamily="34" charset="0"/>
        <a:buChar char="•"/>
        <a:defRPr sz="4320" kern="1200">
          <a:solidFill>
            <a:schemeClr val="tx1"/>
          </a:solidFill>
          <a:latin typeface="+mn-lt"/>
          <a:ea typeface="+mn-ea"/>
          <a:cs typeface="+mn-cs"/>
        </a:defRPr>
      </a:lvl9pPr>
    </p:bodyStyle>
    <p:otherStyle>
      <a:defPPr>
        <a:defRPr lang="en-US"/>
      </a:defPPr>
      <a:lvl1pPr marL="0" algn="l" defTabSz="2194670" rtl="0" eaLnBrk="1" latinLnBrk="0" hangingPunct="1">
        <a:defRPr sz="4320" kern="1200">
          <a:solidFill>
            <a:schemeClr val="tx1"/>
          </a:solidFill>
          <a:latin typeface="+mn-lt"/>
          <a:ea typeface="+mn-ea"/>
          <a:cs typeface="+mn-cs"/>
        </a:defRPr>
      </a:lvl1pPr>
      <a:lvl2pPr marL="1097336" algn="l" defTabSz="2194670" rtl="0" eaLnBrk="1" latinLnBrk="0" hangingPunct="1">
        <a:defRPr sz="4320" kern="1200">
          <a:solidFill>
            <a:schemeClr val="tx1"/>
          </a:solidFill>
          <a:latin typeface="+mn-lt"/>
          <a:ea typeface="+mn-ea"/>
          <a:cs typeface="+mn-cs"/>
        </a:defRPr>
      </a:lvl2pPr>
      <a:lvl3pPr marL="2194670" algn="l" defTabSz="2194670" rtl="0" eaLnBrk="1" latinLnBrk="0" hangingPunct="1">
        <a:defRPr sz="4320" kern="1200">
          <a:solidFill>
            <a:schemeClr val="tx1"/>
          </a:solidFill>
          <a:latin typeface="+mn-lt"/>
          <a:ea typeface="+mn-ea"/>
          <a:cs typeface="+mn-cs"/>
        </a:defRPr>
      </a:lvl3pPr>
      <a:lvl4pPr marL="3292005" algn="l" defTabSz="2194670" rtl="0" eaLnBrk="1" latinLnBrk="0" hangingPunct="1">
        <a:defRPr sz="4320" kern="1200">
          <a:solidFill>
            <a:schemeClr val="tx1"/>
          </a:solidFill>
          <a:latin typeface="+mn-lt"/>
          <a:ea typeface="+mn-ea"/>
          <a:cs typeface="+mn-cs"/>
        </a:defRPr>
      </a:lvl4pPr>
      <a:lvl5pPr marL="4389339" algn="l" defTabSz="2194670" rtl="0" eaLnBrk="1" latinLnBrk="0" hangingPunct="1">
        <a:defRPr sz="4320" kern="1200">
          <a:solidFill>
            <a:schemeClr val="tx1"/>
          </a:solidFill>
          <a:latin typeface="+mn-lt"/>
          <a:ea typeface="+mn-ea"/>
          <a:cs typeface="+mn-cs"/>
        </a:defRPr>
      </a:lvl5pPr>
      <a:lvl6pPr marL="5486675" algn="l" defTabSz="2194670" rtl="0" eaLnBrk="1" latinLnBrk="0" hangingPunct="1">
        <a:defRPr sz="4320" kern="1200">
          <a:solidFill>
            <a:schemeClr val="tx1"/>
          </a:solidFill>
          <a:latin typeface="+mn-lt"/>
          <a:ea typeface="+mn-ea"/>
          <a:cs typeface="+mn-cs"/>
        </a:defRPr>
      </a:lvl6pPr>
      <a:lvl7pPr marL="6584009" algn="l" defTabSz="2194670" rtl="0" eaLnBrk="1" latinLnBrk="0" hangingPunct="1">
        <a:defRPr sz="4320" kern="1200">
          <a:solidFill>
            <a:schemeClr val="tx1"/>
          </a:solidFill>
          <a:latin typeface="+mn-lt"/>
          <a:ea typeface="+mn-ea"/>
          <a:cs typeface="+mn-cs"/>
        </a:defRPr>
      </a:lvl7pPr>
      <a:lvl8pPr marL="7681344" algn="l" defTabSz="2194670" rtl="0" eaLnBrk="1" latinLnBrk="0" hangingPunct="1">
        <a:defRPr sz="4320" kern="1200">
          <a:solidFill>
            <a:schemeClr val="tx1"/>
          </a:solidFill>
          <a:latin typeface="+mn-lt"/>
          <a:ea typeface="+mn-ea"/>
          <a:cs typeface="+mn-cs"/>
        </a:defRPr>
      </a:lvl8pPr>
      <a:lvl9pPr marL="8778680" algn="l" defTabSz="2194670" rtl="0" eaLnBrk="1" latinLnBrk="0" hangingPunct="1">
        <a:defRPr sz="432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18" Type="http://schemas.openxmlformats.org/officeDocument/2006/relationships/image" Target="../media/image14.png"/><Relationship Id="rId3" Type="http://schemas.openxmlformats.org/officeDocument/2006/relationships/image" Target="../media/image1.png"/><Relationship Id="rId21" Type="http://schemas.openxmlformats.org/officeDocument/2006/relationships/image" Target="../media/image17.png"/><Relationship Id="rId7" Type="http://schemas.openxmlformats.org/officeDocument/2006/relationships/image" Target="../media/image5.png"/><Relationship Id="rId12" Type="http://schemas.openxmlformats.org/officeDocument/2006/relationships/image" Target="../media/image10.png"/><Relationship Id="rId17" Type="http://schemas.openxmlformats.org/officeDocument/2006/relationships/image" Target="../media/image12.png"/><Relationship Id="rId25" Type="http://schemas.openxmlformats.org/officeDocument/2006/relationships/image" Target="../media/image21.png"/><Relationship Id="rId2" Type="http://schemas.openxmlformats.org/officeDocument/2006/relationships/notesSlide" Target="../notesSlides/notesSlide1.xml"/><Relationship Id="rId16" Type="http://schemas.openxmlformats.org/officeDocument/2006/relationships/image" Target="../media/image11.png"/><Relationship Id="rId20" Type="http://schemas.openxmlformats.org/officeDocument/2006/relationships/image" Target="../media/image16.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0.png"/><Relationship Id="rId5" Type="http://schemas.openxmlformats.org/officeDocument/2006/relationships/image" Target="../media/image3.png"/><Relationship Id="rId15" Type="http://schemas.openxmlformats.org/officeDocument/2006/relationships/image" Target="../media/image13.png"/><Relationship Id="rId23" Type="http://schemas.openxmlformats.org/officeDocument/2006/relationships/image" Target="../media/image19.png"/><Relationship Id="rId10" Type="http://schemas.openxmlformats.org/officeDocument/2006/relationships/image" Target="../media/image8.png"/><Relationship Id="rId19" Type="http://schemas.openxmlformats.org/officeDocument/2006/relationships/image" Target="../media/image15.png"/><Relationship Id="rId4" Type="http://schemas.openxmlformats.org/officeDocument/2006/relationships/image" Target="../media/image2.png"/><Relationship Id="rId9" Type="http://schemas.openxmlformats.org/officeDocument/2006/relationships/image" Target="../media/image7.png"/><Relationship Id="rId22" Type="http://schemas.openxmlformats.org/officeDocument/2006/relationships/image" Target="../media/image18.png"/></Relationships>
</file>

<file path=ppt/slides/_rels/slide2.xml.rels><?xml version="1.0" encoding="UTF-8" standalone="yes"?>
<Relationships xmlns="http://schemas.openxmlformats.org/package/2006/relationships"><Relationship Id="rId8" Type="http://schemas.openxmlformats.org/officeDocument/2006/relationships/image" Target="../media/image26.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2.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3.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4.png"/><Relationship Id="rId18" Type="http://schemas.openxmlformats.org/officeDocument/2006/relationships/image" Target="../media/image34.png"/><Relationship Id="rId26" Type="http://schemas.openxmlformats.org/officeDocument/2006/relationships/image" Target="../media/image42.png"/><Relationship Id="rId3" Type="http://schemas.openxmlformats.org/officeDocument/2006/relationships/image" Target="../media/image1.png"/><Relationship Id="rId21" Type="http://schemas.openxmlformats.org/officeDocument/2006/relationships/image" Target="../media/image37.png"/><Relationship Id="rId7" Type="http://schemas.openxmlformats.org/officeDocument/2006/relationships/image" Target="../media/image25.png"/><Relationship Id="rId12" Type="http://schemas.openxmlformats.org/officeDocument/2006/relationships/image" Target="../media/image3.png"/><Relationship Id="rId17" Type="http://schemas.openxmlformats.org/officeDocument/2006/relationships/image" Target="../media/image33.png"/><Relationship Id="rId25" Type="http://schemas.openxmlformats.org/officeDocument/2006/relationships/image" Target="../media/image41.png"/><Relationship Id="rId2" Type="http://schemas.openxmlformats.org/officeDocument/2006/relationships/notesSlide" Target="../notesSlides/notesSlide3.xml"/><Relationship Id="rId16" Type="http://schemas.openxmlformats.org/officeDocument/2006/relationships/image" Target="../media/image32.png"/><Relationship Id="rId20" Type="http://schemas.openxmlformats.org/officeDocument/2006/relationships/image" Target="../media/image36.png"/><Relationship Id="rId29" Type="http://schemas.openxmlformats.org/officeDocument/2006/relationships/image" Target="../media/image45.png"/><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24" Type="http://schemas.openxmlformats.org/officeDocument/2006/relationships/image" Target="../media/image40.png"/><Relationship Id="rId32" Type="http://schemas.openxmlformats.org/officeDocument/2006/relationships/image" Target="../media/image48.png"/><Relationship Id="rId5" Type="http://schemas.openxmlformats.org/officeDocument/2006/relationships/image" Target="../media/image23.png"/><Relationship Id="rId15" Type="http://schemas.openxmlformats.org/officeDocument/2006/relationships/image" Target="../media/image31.png"/><Relationship Id="rId23" Type="http://schemas.openxmlformats.org/officeDocument/2006/relationships/image" Target="../media/image39.png"/><Relationship Id="rId28" Type="http://schemas.openxmlformats.org/officeDocument/2006/relationships/image" Target="../media/image44.png"/><Relationship Id="rId10" Type="http://schemas.openxmlformats.org/officeDocument/2006/relationships/image" Target="../media/image28.png"/><Relationship Id="rId19" Type="http://schemas.openxmlformats.org/officeDocument/2006/relationships/image" Target="../media/image35.png"/><Relationship Id="rId31" Type="http://schemas.openxmlformats.org/officeDocument/2006/relationships/image" Target="../media/image47.png"/><Relationship Id="rId4" Type="http://schemas.openxmlformats.org/officeDocument/2006/relationships/image" Target="../media/image22.png"/><Relationship Id="rId9" Type="http://schemas.openxmlformats.org/officeDocument/2006/relationships/image" Target="../media/image27.png"/><Relationship Id="rId14" Type="http://schemas.openxmlformats.org/officeDocument/2006/relationships/image" Target="../media/image30.png"/><Relationship Id="rId22" Type="http://schemas.openxmlformats.org/officeDocument/2006/relationships/image" Target="../media/image38.png"/><Relationship Id="rId27" Type="http://schemas.openxmlformats.org/officeDocument/2006/relationships/image" Target="../media/image43.png"/><Relationship Id="rId30" Type="http://schemas.openxmlformats.org/officeDocument/2006/relationships/image" Target="../media/image46.png"/></Relationships>
</file>

<file path=ppt/slides/_rels/slide4.xml.rels><?xml version="1.0" encoding="UTF-8" standalone="yes"?>
<Relationships xmlns="http://schemas.openxmlformats.org/package/2006/relationships"><Relationship Id="rId8" Type="http://schemas.openxmlformats.org/officeDocument/2006/relationships/image" Target="../media/image67.png"/><Relationship Id="rId13" Type="http://schemas.openxmlformats.org/officeDocument/2006/relationships/image" Target="../media/image52.png"/><Relationship Id="rId18" Type="http://schemas.openxmlformats.org/officeDocument/2006/relationships/image" Target="../media/image40.png"/><Relationship Id="rId3" Type="http://schemas.openxmlformats.org/officeDocument/2006/relationships/image" Target="../media/image1.png"/><Relationship Id="rId21" Type="http://schemas.openxmlformats.org/officeDocument/2006/relationships/image" Target="../media/image58.png"/><Relationship Id="rId7" Type="http://schemas.openxmlformats.org/officeDocument/2006/relationships/image" Target="../media/image5.png"/><Relationship Id="rId12" Type="http://schemas.openxmlformats.org/officeDocument/2006/relationships/image" Target="../media/image51.png"/><Relationship Id="rId17" Type="http://schemas.openxmlformats.org/officeDocument/2006/relationships/image" Target="../media/image39.png"/><Relationship Id="rId25" Type="http://schemas.openxmlformats.org/officeDocument/2006/relationships/image" Target="../media/image15.png"/><Relationship Id="rId2" Type="http://schemas.openxmlformats.org/officeDocument/2006/relationships/notesSlide" Target="../notesSlides/notesSlide4.xml"/><Relationship Id="rId16" Type="http://schemas.openxmlformats.org/officeDocument/2006/relationships/image" Target="../media/image55.png"/><Relationship Id="rId20" Type="http://schemas.openxmlformats.org/officeDocument/2006/relationships/image" Target="../media/image57.png"/><Relationship Id="rId1" Type="http://schemas.openxmlformats.org/officeDocument/2006/relationships/slideLayout" Target="../slideLayouts/slideLayout1.xml"/><Relationship Id="rId6" Type="http://schemas.openxmlformats.org/officeDocument/2006/relationships/image" Target="../media/image4.png"/><Relationship Id="rId11" Type="http://schemas.openxmlformats.org/officeDocument/2006/relationships/image" Target="../media/image46.png"/><Relationship Id="rId24" Type="http://schemas.openxmlformats.org/officeDocument/2006/relationships/image" Target="../media/image61.png"/><Relationship Id="rId5" Type="http://schemas.openxmlformats.org/officeDocument/2006/relationships/image" Target="../media/image3.png"/><Relationship Id="rId15" Type="http://schemas.openxmlformats.org/officeDocument/2006/relationships/image" Target="../media/image54.png"/><Relationship Id="rId23" Type="http://schemas.openxmlformats.org/officeDocument/2006/relationships/image" Target="../media/image60.png"/><Relationship Id="rId10" Type="http://schemas.openxmlformats.org/officeDocument/2006/relationships/image" Target="../media/image50.png"/><Relationship Id="rId19" Type="http://schemas.openxmlformats.org/officeDocument/2006/relationships/image" Target="../media/image56.pn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53.png"/><Relationship Id="rId22" Type="http://schemas.openxmlformats.org/officeDocument/2006/relationships/image" Target="../media/image59.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8" Type="http://schemas.openxmlformats.org/officeDocument/2006/relationships/image" Target="../media/image610.png"/><Relationship Id="rId13"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25.png"/><Relationship Id="rId12"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8.xml.rels><?xml version="1.0" encoding="UTF-8" standalone="yes"?>
<Relationships xmlns="http://schemas.openxmlformats.org/package/2006/relationships"><Relationship Id="rId8" Type="http://schemas.openxmlformats.org/officeDocument/2006/relationships/image" Target="../media/image65.png"/><Relationship Id="rId3" Type="http://schemas.openxmlformats.org/officeDocument/2006/relationships/image" Target="../media/image31.png"/><Relationship Id="rId7" Type="http://schemas.openxmlformats.org/officeDocument/2006/relationships/image" Target="../media/image6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image" Target="../media/image62.png"/><Relationship Id="rId10" Type="http://schemas.openxmlformats.org/officeDocument/2006/relationships/image" Target="../media/image32.png"/><Relationship Id="rId4" Type="http://schemas.openxmlformats.org/officeDocument/2006/relationships/image" Target="../media/image33.png"/><Relationship Id="rId9"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 name="Rectangle 900">
            <a:extLst>
              <a:ext uri="{FF2B5EF4-FFF2-40B4-BE49-F238E27FC236}">
                <a16:creationId xmlns:a16="http://schemas.microsoft.com/office/drawing/2014/main" id="{53841FBA-BC0B-A804-52FE-16CCAABD5D41}"/>
              </a:ext>
            </a:extLst>
          </p:cNvPr>
          <p:cNvSpPr/>
          <p:nvPr/>
        </p:nvSpPr>
        <p:spPr>
          <a:xfrm>
            <a:off x="795319" y="8413746"/>
            <a:ext cx="5651202" cy="27905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9" name="Rectangle 898">
            <a:extLst>
              <a:ext uri="{FF2B5EF4-FFF2-40B4-BE49-F238E27FC236}">
                <a16:creationId xmlns:a16="http://schemas.microsoft.com/office/drawing/2014/main" id="{513F7D4B-C52B-42DE-7DDD-AD722516F31F}"/>
              </a:ext>
            </a:extLst>
          </p:cNvPr>
          <p:cNvSpPr/>
          <p:nvPr/>
        </p:nvSpPr>
        <p:spPr>
          <a:xfrm>
            <a:off x="797814" y="7604901"/>
            <a:ext cx="6456425"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98" name="Rectangle 897">
            <a:extLst>
              <a:ext uri="{FF2B5EF4-FFF2-40B4-BE49-F238E27FC236}">
                <a16:creationId xmlns:a16="http://schemas.microsoft.com/office/drawing/2014/main" id="{CA14AA6B-4FFE-063F-14DC-4593AF275B15}"/>
              </a:ext>
            </a:extLst>
          </p:cNvPr>
          <p:cNvSpPr/>
          <p:nvPr/>
        </p:nvSpPr>
        <p:spPr>
          <a:xfrm>
            <a:off x="795318" y="7056236"/>
            <a:ext cx="5323542" cy="29996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20576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88428" cy="1077218"/>
          </a:xfrm>
          <a:prstGeom prst="rect">
            <a:avLst/>
          </a:prstGeom>
          <a:noFill/>
        </p:spPr>
        <p:txBody>
          <a:bodyPr wrap="square" rtlCol="0">
            <a:spAutoFit/>
          </a:bodyPr>
          <a:lstStyle/>
          <a:p>
            <a:pPr marL="214307" indent="-214307">
              <a:buFont typeface="Arial" panose="020B0604020202020204" pitchFamily="34" charset="0"/>
              <a:buChar char="•"/>
            </a:pPr>
            <a:r>
              <a:rPr lang="en-US" sz="1600" dirty="0"/>
              <a:t>Missing data arises everywhere in the real world but often troublesome &amp; swept under the rug.</a:t>
            </a:r>
          </a:p>
          <a:p>
            <a:pPr marL="214307" indent="-214307">
              <a:buFont typeface="Arial" panose="020B0604020202020204" pitchFamily="34" charset="0"/>
              <a:buChar char="•"/>
            </a:pPr>
            <a:r>
              <a:rPr lang="en-US" sz="1600" dirty="0"/>
              <a:t>Standard statistical analysis methods usually assume no missing data — gap between reality &amp; common practice</a:t>
            </a:r>
          </a:p>
          <a:p>
            <a:pPr marL="214307" indent="-214307">
              <a:buFont typeface="Arial" panose="020B0604020202020204" pitchFamily="34" charset="0"/>
              <a:buChar char="•"/>
            </a:pPr>
            <a:r>
              <a:rPr lang="en-US" sz="1600" dirty="0"/>
              <a:t>Look into modern imputation techniques &amp; their pros/cons</a:t>
            </a:r>
          </a:p>
          <a:p>
            <a:pPr marL="671507" lvl="1" indent="-214307">
              <a:buFont typeface="Arial" panose="020B0604020202020204" pitchFamily="34" charset="0"/>
              <a:buChar char="•"/>
            </a:pPr>
            <a:r>
              <a:rPr lang="en-US" sz="16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3053721" cy="369332"/>
          </a:xfrm>
          <a:prstGeom prst="rect">
            <a:avLst/>
          </a:prstGeom>
          <a:noFill/>
        </p:spPr>
        <p:txBody>
          <a:bodyPr wrap="none" rtlCol="0">
            <a:spAutoFit/>
          </a:bodyPr>
          <a:lstStyle/>
          <a:p>
            <a:r>
              <a:rPr lang="en-US" u="sng" dirty="0">
                <a:solidFill>
                  <a:schemeClr val="accent2">
                    <a:lumMod val="75000"/>
                  </a:schemeClr>
                </a:solidFill>
              </a:rPr>
              <a:t>(A few) 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29920" cy="2031325"/>
          </a:xfrm>
          <a:prstGeom prst="rect">
            <a:avLst/>
          </a:prstGeom>
          <a:noFill/>
        </p:spPr>
        <p:txBody>
          <a:bodyPr wrap="square" rtlCol="0">
            <a:spAutoFit/>
          </a:bodyPr>
          <a:lstStyle/>
          <a:p>
            <a:r>
              <a:rPr lang="en-US" sz="1400" b="1" dirty="0"/>
              <a:t>Listwise Deletion: </a:t>
            </a:r>
            <a:r>
              <a:rPr lang="en-US" sz="1000" b="1" i="1" dirty="0"/>
              <a:t>(Complete Case Analysis)</a:t>
            </a:r>
            <a:r>
              <a:rPr lang="en-US" sz="1000" i="1" dirty="0"/>
              <a:t> </a:t>
            </a:r>
            <a:r>
              <a:rPr lang="en-US" sz="1400" dirty="0"/>
              <a:t>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1"/>
            <a:ext cx="9810023" cy="109730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xmlns="">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4" y="4794436"/>
                <a:ext cx="6855463" cy="2462213"/>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Create multiple ‘copies’ of the data, imputing plausible values in each to make them complete</a:t>
                </a:r>
              </a:p>
              <a:p>
                <a:pPr marL="800100" lvl="1" indent="-342900">
                  <a:buFont typeface="+mj-lt"/>
                  <a:buAutoNum type="arabicPeriod"/>
                </a:pPr>
                <a:r>
                  <a:rPr lang="en-US" sz="1400" dirty="0"/>
                  <a:t>For each copy in (3.):</a:t>
                </a:r>
              </a:p>
              <a:p>
                <a:pPr marL="1257300" lvl="2" indent="-342900">
                  <a:buFont typeface="+mj-lt"/>
                  <a:buAutoNum type="alphaLcParenR"/>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=1</m:t>
                    </m:r>
                  </m:oMath>
                </a14:m>
                <a:endParaRPr lang="en-US" sz="1400" dirty="0"/>
              </a:p>
              <a:p>
                <a:pPr marL="1257300" lvl="2" indent="-342900">
                  <a:buFont typeface="+mj-lt"/>
                  <a:buAutoNum type="alphaLcParenR"/>
                </a:pPr>
                <a:r>
                  <a:rPr lang="en-US" sz="1400" dirty="0"/>
                  <a:t>Measure the performance and statistical validity of the newly minted dataset</a:t>
                </a:r>
              </a:p>
              <a:p>
                <a:pPr marL="800100" lvl="1" indent="-342900">
                  <a:buFont typeface="+mj-lt"/>
                  <a:buAutoNum type="arabicPeriod"/>
                </a:pPr>
                <a:r>
                  <a:rPr lang="en-US" sz="1400" dirty="0"/>
                  <a:t>Pool estimates from step 4b</a:t>
                </a:r>
              </a:p>
              <a:p>
                <a:pPr marL="800100" lvl="1" indent="-342900">
                  <a:buFont typeface="+mj-lt"/>
                  <a:buAutoNum type="arabicPeriod"/>
                </a:pPr>
                <a:r>
                  <a:rPr lang="en-US" sz="1400" dirty="0"/>
                  <a:t>Repeat steps 1-5 many times (e.g. n = 1000) and calculate estimate, bias, etc.</a:t>
                </a:r>
              </a:p>
            </p:txBody>
          </p:sp>
        </mc:Choice>
        <mc:Fallback>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4" y="4794436"/>
                <a:ext cx="6855463" cy="2462213"/>
              </a:xfrm>
              <a:prstGeom prst="rect">
                <a:avLst/>
              </a:prstGeom>
              <a:blipFill>
                <a:blip r:embed="rId8"/>
                <a:stretch>
                  <a:fillRect l="-185" t="-513" b="-2051"/>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228832" y="4268824"/>
            <a:ext cx="1168910" cy="369332"/>
          </a:xfrm>
          <a:prstGeom prst="rect">
            <a:avLst/>
          </a:prstGeom>
          <a:noFill/>
        </p:spPr>
        <p:txBody>
          <a:bodyPr wrap="none" rtlCol="0">
            <a:spAutoFit/>
          </a:bodyPr>
          <a:lstStyle/>
          <a:p>
            <a:r>
              <a:rPr lang="en-US" b="1"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210484" y="3401333"/>
            <a:ext cx="1254831" cy="369332"/>
          </a:xfrm>
          <a:prstGeom prst="rect">
            <a:avLst/>
          </a:prstGeom>
          <a:noFill/>
        </p:spPr>
        <p:txBody>
          <a:bodyPr wrap="none" rtlCol="0">
            <a:spAutoFit/>
          </a:bodyPr>
          <a:lstStyle/>
          <a:p>
            <a:r>
              <a:rPr lang="en-US" b="1"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missingness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4018733645"/>
              </p:ext>
            </p:extLst>
          </p:nvPr>
        </p:nvGraphicFramePr>
        <p:xfrm>
          <a:off x="11597956" y="7724369"/>
          <a:ext cx="7475110" cy="2197870"/>
        </p:xfrm>
        <a:graphic>
          <a:graphicData uri="http://schemas.openxmlformats.org/drawingml/2006/table">
            <a:tbl>
              <a:tblPr firstRow="1" bandRow="1">
                <a:tableStyleId>{5C22544A-7EE6-4342-B048-85BDC9FD1C3A}</a:tableStyleId>
              </a:tblPr>
              <a:tblGrid>
                <a:gridCol w="1495022">
                  <a:extLst>
                    <a:ext uri="{9D8B030D-6E8A-4147-A177-3AD203B41FA5}">
                      <a16:colId xmlns:a16="http://schemas.microsoft.com/office/drawing/2014/main" val="2639204986"/>
                    </a:ext>
                  </a:extLst>
                </a:gridCol>
                <a:gridCol w="1495022">
                  <a:extLst>
                    <a:ext uri="{9D8B030D-6E8A-4147-A177-3AD203B41FA5}">
                      <a16:colId xmlns:a16="http://schemas.microsoft.com/office/drawing/2014/main" val="2690891796"/>
                    </a:ext>
                  </a:extLst>
                </a:gridCol>
                <a:gridCol w="1495022">
                  <a:extLst>
                    <a:ext uri="{9D8B030D-6E8A-4147-A177-3AD203B41FA5}">
                      <a16:colId xmlns:a16="http://schemas.microsoft.com/office/drawing/2014/main" val="3723378948"/>
                    </a:ext>
                  </a:extLst>
                </a:gridCol>
                <a:gridCol w="1495022">
                  <a:extLst>
                    <a:ext uri="{9D8B030D-6E8A-4147-A177-3AD203B41FA5}">
                      <a16:colId xmlns:a16="http://schemas.microsoft.com/office/drawing/2014/main" val="1498371569"/>
                    </a:ext>
                  </a:extLst>
                </a:gridCol>
                <a:gridCol w="1495022">
                  <a:extLst>
                    <a:ext uri="{9D8B030D-6E8A-4147-A177-3AD203B41FA5}">
                      <a16:colId xmlns:a16="http://schemas.microsoft.com/office/drawing/2014/main" val="889807820"/>
                    </a:ext>
                  </a:extLst>
                </a:gridCol>
              </a:tblGrid>
              <a:tr h="375718">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b="1" dirty="0">
                          <a:solidFill>
                            <a:sysClr val="windowText" lastClr="000000"/>
                          </a:solidFill>
                        </a:rPr>
                        <a:t>Estimate</a:t>
                      </a:r>
                    </a:p>
                  </a:txBody>
                  <a:tcPr marL="34290" marR="34290" marT="17145" marB="17145">
                    <a:solidFill>
                      <a:schemeClr val="accent2"/>
                    </a:solidFill>
                  </a:tcPr>
                </a:tc>
                <a:tc>
                  <a:txBody>
                    <a:bodyPr/>
                    <a:lstStyle/>
                    <a:p>
                      <a:r>
                        <a:rPr lang="en-US" sz="1400" b="1" dirty="0">
                          <a:solidFill>
                            <a:sysClr val="windowText" lastClr="000000"/>
                          </a:solidFill>
                        </a:rPr>
                        <a:t>Percent Bias</a:t>
                      </a:r>
                    </a:p>
                  </a:txBody>
                  <a:tcPr marL="34290" marR="34290" marT="17145" marB="17145">
                    <a:solidFill>
                      <a:schemeClr val="accent2"/>
                    </a:solidFill>
                  </a:tcPr>
                </a:tc>
                <a:tc>
                  <a:txBody>
                    <a:bodyPr/>
                    <a:lstStyle/>
                    <a:p>
                      <a:r>
                        <a:rPr lang="en-US" sz="1400" b="1" dirty="0">
                          <a:solidFill>
                            <a:sysClr val="windowText" lastClr="000000"/>
                          </a:solidFill>
                        </a:rPr>
                        <a:t>Coverage Rate</a:t>
                      </a:r>
                    </a:p>
                  </a:txBody>
                  <a:tcPr marL="34290" marR="34290" marT="17145" marB="17145">
                    <a:solidFill>
                      <a:schemeClr val="accent2"/>
                    </a:solidFill>
                  </a:tcPr>
                </a:tc>
                <a:tc>
                  <a:txBody>
                    <a:bodyPr/>
                    <a:lstStyle/>
                    <a:p>
                      <a:r>
                        <a:rPr lang="en-US" sz="1400" b="1" dirty="0">
                          <a:solidFill>
                            <a:sysClr val="windowText" lastClr="000000"/>
                          </a:solidFill>
                        </a:rPr>
                        <a:t>Average Width </a:t>
                      </a:r>
                      <a:r>
                        <a:rPr lang="en-US" sz="1000" b="1" dirty="0">
                          <a:solidFill>
                            <a:sysClr val="windowText" lastClr="000000"/>
                          </a:solidFill>
                        </a:rPr>
                        <a:t>(of 95% CI)</a:t>
                      </a:r>
                      <a:endParaRPr lang="en-US" sz="1400" b="1" dirty="0">
                        <a:solidFill>
                          <a:sysClr val="windowText" lastClr="000000"/>
                        </a:solidFill>
                      </a:endParaRPr>
                    </a:p>
                  </a:txBody>
                  <a:tcPr marL="34290" marR="34290" marT="17145" marB="17145">
                    <a:solidFill>
                      <a:schemeClr val="accent2"/>
                    </a:solidFill>
                  </a:tcPr>
                </a:tc>
                <a:extLst>
                  <a:ext uri="{0D108BD9-81ED-4DB2-BD59-A6C34878D82A}">
                    <a16:rowId xmlns:a16="http://schemas.microsoft.com/office/drawing/2014/main" val="1025636070"/>
                  </a:ext>
                </a:extLst>
              </a:tr>
              <a:tr h="232587">
                <a:tc>
                  <a:txBody>
                    <a:bodyPr/>
                    <a:lstStyle/>
                    <a:p>
                      <a:r>
                        <a:rPr lang="en-US" sz="1400" dirty="0"/>
                        <a:t>MCAR</a:t>
                      </a:r>
                    </a:p>
                  </a:txBody>
                  <a:tcPr marL="34290" marR="34290" marT="17145" marB="17145">
                    <a:solidFill>
                      <a:schemeClr val="bg2"/>
                    </a:solidFill>
                  </a:tcPr>
                </a:tc>
                <a:tc>
                  <a:txBody>
                    <a:bodyPr/>
                    <a:lstStyle/>
                    <a:p>
                      <a:r>
                        <a:rPr lang="en-US" sz="1400" dirty="0"/>
                        <a:t>0.9779</a:t>
                      </a:r>
                    </a:p>
                  </a:txBody>
                  <a:tcPr marL="34290" marR="34290" marT="17145" marB="17145"/>
                </a:tc>
                <a:tc>
                  <a:txBody>
                    <a:bodyPr/>
                    <a:lstStyle/>
                    <a:p>
                      <a:r>
                        <a:rPr lang="en-US" sz="1400" dirty="0"/>
                        <a:t>2.209</a:t>
                      </a:r>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32587">
                <a:tc>
                  <a:txBody>
                    <a:bodyPr/>
                    <a:lstStyle/>
                    <a:p>
                      <a:r>
                        <a:rPr lang="en-US" sz="1400" dirty="0"/>
                        <a:t>MAR-light</a:t>
                      </a:r>
                    </a:p>
                  </a:txBody>
                  <a:tcPr marL="34290" marR="34290" marT="17145" marB="17145">
                    <a:solidFill>
                      <a:schemeClr val="bg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278670">
                <a:tc>
                  <a:txBody>
                    <a:bodyPr/>
                    <a:lstStyle/>
                    <a:p>
                      <a:r>
                        <a:rPr lang="en-US" sz="1400" dirty="0"/>
                        <a:t>MAR-moderate</a:t>
                      </a:r>
                    </a:p>
                  </a:txBody>
                  <a:tcPr marL="34290" marR="34290" marT="17145" marB="17145">
                    <a:solidFill>
                      <a:schemeClr val="bg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32587">
                <a:tc>
                  <a:txBody>
                    <a:bodyPr/>
                    <a:lstStyle/>
                    <a:p>
                      <a:r>
                        <a:rPr lang="en-US" sz="1400"/>
                        <a:t>MAR-heavy</a:t>
                      </a:r>
                      <a:endParaRPr lang="en-US" sz="1400" dirty="0"/>
                    </a:p>
                  </a:txBody>
                  <a:tcPr marL="34290" marR="34290" marT="17145" marB="17145">
                    <a:solidFill>
                      <a:schemeClr val="bg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32587">
                <a:tc>
                  <a:txBody>
                    <a:bodyPr/>
                    <a:lstStyle/>
                    <a:p>
                      <a:r>
                        <a:rPr lang="en-US" sz="1400"/>
                        <a:t>MNAR-light</a:t>
                      </a:r>
                      <a:endParaRPr lang="en-US" sz="1400" dirty="0"/>
                    </a:p>
                  </a:txBody>
                  <a:tcPr marL="34290" marR="34290" marT="17145" marB="17145">
                    <a:solidFill>
                      <a:schemeClr val="bg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280900">
                <a:tc>
                  <a:txBody>
                    <a:bodyPr/>
                    <a:lstStyle/>
                    <a:p>
                      <a:r>
                        <a:rPr lang="en-US" sz="1400"/>
                        <a:t>MNAR-moderate</a:t>
                      </a:r>
                      <a:endParaRPr lang="en-US" sz="1400" dirty="0"/>
                    </a:p>
                  </a:txBody>
                  <a:tcPr marL="34290" marR="34290" marT="17145" marB="17145">
                    <a:solidFill>
                      <a:schemeClr val="bg2"/>
                    </a:solidFill>
                  </a:tcPr>
                </a:tc>
                <a:tc>
                  <a:txBody>
                    <a:bodyPr/>
                    <a:lstStyle/>
                    <a:p>
                      <a:r>
                        <a:rPr lang="en-US" sz="1400" dirty="0"/>
                        <a:t>1.0262</a:t>
                      </a:r>
                    </a:p>
                  </a:txBody>
                  <a:tcPr marL="34290" marR="34290" marT="17145" marB="17145"/>
                </a:tc>
                <a:tc>
                  <a:txBody>
                    <a:bodyPr/>
                    <a:lstStyle/>
                    <a:p>
                      <a:r>
                        <a:rPr lang="en-US" sz="1400" dirty="0"/>
                        <a:t>2.615</a:t>
                      </a:r>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232587">
                <a:tc>
                  <a:txBody>
                    <a:bodyPr/>
                    <a:lstStyle/>
                    <a:p>
                      <a:r>
                        <a:rPr lang="en-US" sz="1400" dirty="0"/>
                        <a:t>MNAR-heavy</a:t>
                      </a:r>
                    </a:p>
                  </a:txBody>
                  <a:tcPr marL="34290" marR="34290" marT="17145" marB="17145">
                    <a:solidFill>
                      <a:schemeClr val="bg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228832" y="7262279"/>
            <a:ext cx="986680" cy="369332"/>
          </a:xfrm>
          <a:prstGeom prst="rect">
            <a:avLst/>
          </a:prstGeom>
          <a:noFill/>
        </p:spPr>
        <p:txBody>
          <a:bodyPr wrap="none" rtlCol="0">
            <a:spAutoFit/>
          </a:bodyPr>
          <a:lstStyle/>
          <a:p>
            <a:r>
              <a:rPr lang="en-US" b="1"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rotWithShape="1">
          <a:blip r:embed="rId9">
            <a:alphaModFix/>
          </a:blip>
          <a:srcRect t="21052"/>
          <a:stretch/>
        </p:blipFill>
        <p:spPr>
          <a:xfrm>
            <a:off x="14916603" y="10852108"/>
            <a:ext cx="6076578" cy="2704552"/>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284858" y="13732309"/>
            <a:ext cx="135966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405071" y="14117289"/>
            <a:ext cx="9864388" cy="1477328"/>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the quality of your imputations will vary significantly.</a:t>
            </a:r>
          </a:p>
          <a:p>
            <a:pPr marL="285750" indent="-285750">
              <a:buFont typeface="Arial" panose="020B0604020202020204" pitchFamily="34" charset="0"/>
              <a:buChar char="•"/>
            </a:pPr>
            <a:r>
              <a:rPr lang="en-US" b="1" dirty="0"/>
              <a:t>Bias &amp; average confidence interval width tended to increase as the mechanism’s severity increased. </a:t>
            </a:r>
          </a:p>
          <a:p>
            <a:pPr marL="285750" indent="-285750">
              <a:buFont typeface="Arial" panose="020B0604020202020204" pitchFamily="34" charset="0"/>
              <a:buChar char="•"/>
            </a:pPr>
            <a:r>
              <a:rPr lang="en-US" dirty="0"/>
              <a:t>Although multiple imputation under MAR had the lowest average coverage rate, once we consider how MNAR had much larger confidence intervals, it is clear that </a:t>
            </a:r>
            <a:r>
              <a:rPr lang="en-US" b="1" dirty="0"/>
              <a:t>estimation is most impacted by MNAR mechanisms</a:t>
            </a:r>
            <a:r>
              <a:rPr lang="en-US" dirty="0"/>
              <a:t>.</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mc:Choice xmlns:a14="http://schemas.microsoft.com/office/drawing/2010/main"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and still provides unbiased estimators.</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Get estimates using multiple imputation, measuring the runtime</a:t>
                </a:r>
              </a:p>
              <a:p>
                <a:pPr marL="228600" indent="-228600">
                  <a:lnSpc>
                    <a:spcPct val="150000"/>
                  </a:lnSpc>
                  <a:buFont typeface="+mj-lt"/>
                  <a:buAutoNum type="arabicPeriod"/>
                </a:pPr>
                <a:r>
                  <a:rPr lang="en-US" sz="1400" dirty="0"/>
                  <a:t>Get estimates by applying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sp>
        <p:nvSpPr>
          <p:cNvPr id="868" name="TextBox 867">
            <a:extLst>
              <a:ext uri="{FF2B5EF4-FFF2-40B4-BE49-F238E27FC236}">
                <a16:creationId xmlns:a16="http://schemas.microsoft.com/office/drawing/2014/main" id="{9A3F0316-1FB1-716B-2FCC-B7CB21516AF9}"/>
              </a:ext>
            </a:extLst>
          </p:cNvPr>
          <p:cNvSpPr txBox="1"/>
          <p:nvPr/>
        </p:nvSpPr>
        <p:spPr>
          <a:xfrm>
            <a:off x="22481506" y="7777351"/>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481506" y="10810094"/>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is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xmlns="">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1"/>
                <a:stretch>
                  <a:fillRect l="-254" b="-1587"/>
                </a:stretch>
              </a:blipFill>
            </p:spPr>
            <p:txBody>
              <a:bodyPr/>
              <a:lstStyle/>
              <a:p>
                <a:r>
                  <a:rPr lang="en-US">
                    <a:noFill/>
                  </a:rPr>
                  <a:t> </a:t>
                </a:r>
              </a:p>
            </p:txBody>
          </p:sp>
        </mc:Fallback>
      </mc:AlternateContent>
      <p:pic>
        <p:nvPicPr>
          <p:cNvPr id="875" name="Picture 874">
            <a:extLst>
              <a:ext uri="{FF2B5EF4-FFF2-40B4-BE49-F238E27FC236}">
                <a16:creationId xmlns:a16="http://schemas.microsoft.com/office/drawing/2014/main" id="{2274BA73-27F7-8FAF-5352-B5B1C9F3E6E0}"/>
              </a:ext>
            </a:extLst>
          </p:cNvPr>
          <p:cNvPicPr>
            <a:picLocks/>
          </p:cNvPicPr>
          <p:nvPr/>
        </p:nvPicPr>
        <p:blipFill>
          <a:blip r:embed="rId12"/>
          <a:srcRect/>
          <a:stretch/>
        </p:blipFill>
        <p:spPr>
          <a:xfrm>
            <a:off x="26491548" y="6403601"/>
            <a:ext cx="2258568" cy="131673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81" name="TextBox 880">
            <a:extLst>
              <a:ext uri="{FF2B5EF4-FFF2-40B4-BE49-F238E27FC236}">
                <a16:creationId xmlns:a16="http://schemas.microsoft.com/office/drawing/2014/main" id="{7DF7A709-3FE6-C688-A059-79B505CB9076}"/>
              </a:ext>
            </a:extLst>
          </p:cNvPr>
          <p:cNvSpPr txBox="1"/>
          <p:nvPr/>
        </p:nvSpPr>
        <p:spPr>
          <a:xfrm>
            <a:off x="29831901" y="6163205"/>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xmlns:a14="http://schemas.microsoft.com/office/drawing/2010/main">
        <mc:Choice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8166016" cy="963534"/>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xmlns="">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8166016" cy="963534"/>
              </a:xfrm>
              <a:prstGeom prst="rect">
                <a:avLst/>
              </a:prstGeom>
              <a:blipFill>
                <a:blip r:embed="rId15"/>
                <a:stretch>
                  <a:fillRect l="-311" b="-5195"/>
                </a:stretch>
              </a:blipFill>
            </p:spPr>
            <p:txBody>
              <a:bodyPr/>
              <a:lstStyle/>
              <a:p>
                <a:r>
                  <a:rPr lang="en-US">
                    <a:noFill/>
                  </a:rPr>
                  <a:t> </a:t>
                </a:r>
              </a:p>
            </p:txBody>
          </p:sp>
        </mc:Fallback>
      </mc:AlternateContent>
      <p:sp>
        <p:nvSpPr>
          <p:cNvPr id="889" name="TextBox 888">
            <a:extLst>
              <a:ext uri="{FF2B5EF4-FFF2-40B4-BE49-F238E27FC236}">
                <a16:creationId xmlns:a16="http://schemas.microsoft.com/office/drawing/2014/main" id="{9FB99765-383D-2A13-C580-CF8CEE7DB045}"/>
              </a:ext>
            </a:extLst>
          </p:cNvPr>
          <p:cNvSpPr txBox="1"/>
          <p:nvPr/>
        </p:nvSpPr>
        <p:spPr>
          <a:xfrm>
            <a:off x="23561138" y="9071448"/>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304289" y="9071448"/>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4" name="Picture 903">
            <a:extLst>
              <a:ext uri="{FF2B5EF4-FFF2-40B4-BE49-F238E27FC236}">
                <a16:creationId xmlns:a16="http://schemas.microsoft.com/office/drawing/2014/main" id="{555E8375-8BDB-E5AA-AF1B-0681159046BD}"/>
              </a:ext>
            </a:extLst>
          </p:cNvPr>
          <p:cNvPicPr>
            <a:picLocks/>
          </p:cNvPicPr>
          <p:nvPr/>
        </p:nvPicPr>
        <p:blipFill>
          <a:blip r:embed="rId16"/>
          <a:srcRect/>
          <a:stretch/>
        </p:blipFill>
        <p:spPr>
          <a:xfrm>
            <a:off x="26416624" y="12913837"/>
            <a:ext cx="2258568" cy="1150309"/>
          </a:xfrm>
          <a:prstGeom prst="rect">
            <a:avLst/>
          </a:prstGeom>
        </p:spPr>
      </p:pic>
      <p:pic>
        <p:nvPicPr>
          <p:cNvPr id="908" name="Picture 907">
            <a:extLst>
              <a:ext uri="{FF2B5EF4-FFF2-40B4-BE49-F238E27FC236}">
                <a16:creationId xmlns:a16="http://schemas.microsoft.com/office/drawing/2014/main" id="{C4ADF9D7-DFDD-9AF5-6AE2-3BC10DC30C2F}"/>
              </a:ext>
            </a:extLst>
          </p:cNvPr>
          <p:cNvPicPr>
            <a:picLocks/>
          </p:cNvPicPr>
          <p:nvPr/>
        </p:nvPicPr>
        <p:blipFill>
          <a:blip r:embed="rId17"/>
          <a:srcRect/>
          <a:stretch/>
        </p:blipFill>
        <p:spPr>
          <a:xfrm>
            <a:off x="29187648" y="9431794"/>
            <a:ext cx="3108960" cy="1316736"/>
          </a:xfrm>
          <a:prstGeom prst="rect">
            <a:avLst/>
          </a:prstGeom>
        </p:spPr>
      </p:pic>
      <p:pic>
        <p:nvPicPr>
          <p:cNvPr id="912" name="Picture 911">
            <a:extLst>
              <a:ext uri="{FF2B5EF4-FFF2-40B4-BE49-F238E27FC236}">
                <a16:creationId xmlns:a16="http://schemas.microsoft.com/office/drawing/2014/main" id="{5840C2E2-D300-DE5B-525D-AF1ECA2CF98B}"/>
              </a:ext>
            </a:extLst>
          </p:cNvPr>
          <p:cNvPicPr>
            <a:picLocks/>
          </p:cNvPicPr>
          <p:nvPr/>
        </p:nvPicPr>
        <p:blipFill>
          <a:blip r:embed="rId18"/>
          <a:srcRect/>
          <a:stretch/>
        </p:blipFill>
        <p:spPr>
          <a:xfrm>
            <a:off x="23070312" y="9431878"/>
            <a:ext cx="3108960" cy="1319225"/>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616174" y="12657273"/>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19"/>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38317" y="14219049"/>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estimates of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3072623621"/>
              </p:ext>
            </p:extLst>
          </p:nvPr>
        </p:nvGraphicFramePr>
        <p:xfrm>
          <a:off x="29585349" y="14592597"/>
          <a:ext cx="2809384" cy="1430000"/>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492182">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dirty="0">
                          <a:solidFill>
                            <a:sysClr val="windowText" lastClr="000000"/>
                          </a:solidFill>
                        </a:rPr>
                        <a:t>Runtime Ratio (LD/MI)</a:t>
                      </a:r>
                    </a:p>
                  </a:txBody>
                  <a:tcPr marL="34290" marR="34290" marT="17145" marB="17145">
                    <a:solidFill>
                      <a:schemeClr val="accent2"/>
                    </a:solidFill>
                  </a:tcPr>
                </a:tc>
                <a:extLst>
                  <a:ext uri="{0D108BD9-81ED-4DB2-BD59-A6C34878D82A}">
                    <a16:rowId xmlns:a16="http://schemas.microsoft.com/office/drawing/2014/main" val="47882385"/>
                  </a:ext>
                </a:extLst>
              </a:tr>
              <a:tr h="312606">
                <a:tc>
                  <a:txBody>
                    <a:bodyPr/>
                    <a:lstStyle/>
                    <a:p>
                      <a:r>
                        <a:rPr lang="en-US" sz="1400" dirty="0"/>
                        <a:t>Case 1</a:t>
                      </a:r>
                    </a:p>
                  </a:txBody>
                  <a:tcPr marL="34290" marR="34290" marT="17145" marB="17145">
                    <a:solidFill>
                      <a:schemeClr val="bg2"/>
                    </a:solidFill>
                  </a:tcPr>
                </a:tc>
                <a:tc>
                  <a:txBody>
                    <a:bodyPr/>
                    <a:lstStyle/>
                    <a:p>
                      <a:r>
                        <a:rPr lang="en-US" sz="1400" dirty="0"/>
                        <a:t>~10x faster</a:t>
                      </a:r>
                    </a:p>
                  </a:txBody>
                  <a:tcPr marL="34290" marR="34290" marT="17145" marB="17145"/>
                </a:tc>
                <a:extLst>
                  <a:ext uri="{0D108BD9-81ED-4DB2-BD59-A6C34878D82A}">
                    <a16:rowId xmlns:a16="http://schemas.microsoft.com/office/drawing/2014/main" val="1029343939"/>
                  </a:ext>
                </a:extLst>
              </a:tr>
              <a:tr h="312606">
                <a:tc>
                  <a:txBody>
                    <a:bodyPr/>
                    <a:lstStyle/>
                    <a:p>
                      <a:r>
                        <a:rPr lang="en-US" sz="1400" dirty="0"/>
                        <a:t>Case 2</a:t>
                      </a:r>
                    </a:p>
                  </a:txBody>
                  <a:tcPr marL="34290" marR="34290" marT="17145" marB="17145">
                    <a:solidFill>
                      <a:schemeClr val="bg2"/>
                    </a:solidFill>
                  </a:tcPr>
                </a:tc>
                <a:tc>
                  <a:txBody>
                    <a:bodyPr/>
                    <a:lstStyle/>
                    <a:p>
                      <a:r>
                        <a:rPr lang="en-US" sz="1400" dirty="0"/>
                        <a:t>~20x faster</a:t>
                      </a:r>
                    </a:p>
                  </a:txBody>
                  <a:tcPr marL="34290" marR="34290" marT="17145" marB="17145"/>
                </a:tc>
                <a:extLst>
                  <a:ext uri="{0D108BD9-81ED-4DB2-BD59-A6C34878D82A}">
                    <a16:rowId xmlns:a16="http://schemas.microsoft.com/office/drawing/2014/main" val="81840052"/>
                  </a:ext>
                </a:extLst>
              </a:tr>
              <a:tr h="312606">
                <a:tc>
                  <a:txBody>
                    <a:bodyPr/>
                    <a:lstStyle/>
                    <a:p>
                      <a:r>
                        <a:rPr lang="en-US" sz="1400" dirty="0"/>
                        <a:t>Case 3</a:t>
                      </a:r>
                    </a:p>
                  </a:txBody>
                  <a:tcPr marL="34290" marR="34290" marT="17145" marB="17145">
                    <a:solidFill>
                      <a:schemeClr val="bg2"/>
                    </a:solidFill>
                  </a:tcPr>
                </a:tc>
                <a:tc>
                  <a:txBody>
                    <a:bodyPr/>
                    <a:lstStyle/>
                    <a:p>
                      <a:r>
                        <a:rPr lang="en-US" sz="1400" dirty="0"/>
                        <a:t>~35x faster</a:t>
                      </a:r>
                    </a:p>
                  </a:txBody>
                  <a:tcPr marL="34290" marR="34290" marT="17145" marB="17145"/>
                </a:tc>
                <a:extLst>
                  <a:ext uri="{0D108BD9-81ED-4DB2-BD59-A6C34878D82A}">
                    <a16:rowId xmlns:a16="http://schemas.microsoft.com/office/drawing/2014/main" val="239775130"/>
                  </a:ext>
                </a:extLst>
              </a:tr>
            </a:tbl>
          </a:graphicData>
        </a:graphic>
      </p:graphicFrame>
      <p:pic>
        <p:nvPicPr>
          <p:cNvPr id="4" name="Picture 3">
            <a:extLst>
              <a:ext uri="{FF2B5EF4-FFF2-40B4-BE49-F238E27FC236}">
                <a16:creationId xmlns:a16="http://schemas.microsoft.com/office/drawing/2014/main" id="{9B036187-B027-D1DE-8233-D0597F6D7387}"/>
              </a:ext>
            </a:extLst>
          </p:cNvPr>
          <p:cNvPicPr>
            <a:picLocks/>
          </p:cNvPicPr>
          <p:nvPr/>
        </p:nvPicPr>
        <p:blipFill>
          <a:blip r:embed="rId20"/>
          <a:srcRect/>
          <a:stretch/>
        </p:blipFill>
        <p:spPr>
          <a:xfrm>
            <a:off x="23071273" y="13014058"/>
            <a:ext cx="3111500" cy="1068954"/>
          </a:xfrm>
          <a:prstGeom prst="rect">
            <a:avLst/>
          </a:prstGeom>
        </p:spPr>
      </p:pic>
      <p:pic>
        <p:nvPicPr>
          <p:cNvPr id="12" name="Picture 11">
            <a:extLst>
              <a:ext uri="{FF2B5EF4-FFF2-40B4-BE49-F238E27FC236}">
                <a16:creationId xmlns:a16="http://schemas.microsoft.com/office/drawing/2014/main" id="{6EF00105-CE88-2842-E5A4-94388930FAAD}"/>
              </a:ext>
            </a:extLst>
          </p:cNvPr>
          <p:cNvPicPr>
            <a:picLocks noChangeAspect="1"/>
          </p:cNvPicPr>
          <p:nvPr/>
        </p:nvPicPr>
        <p:blipFill>
          <a:blip r:embed="rId21"/>
          <a:srcRect/>
          <a:stretch/>
        </p:blipFill>
        <p:spPr>
          <a:xfrm>
            <a:off x="28988114" y="13013393"/>
            <a:ext cx="3111500" cy="994396"/>
          </a:xfrm>
          <a:prstGeom prst="rect">
            <a:avLst/>
          </a:prstGeom>
        </p:spPr>
      </p:pic>
      <p:sp>
        <p:nvSpPr>
          <p:cNvPr id="13" name="正方形/長方形 17">
            <a:extLst>
              <a:ext uri="{FF2B5EF4-FFF2-40B4-BE49-F238E27FC236}">
                <a16:creationId xmlns:a16="http://schemas.microsoft.com/office/drawing/2014/main" id="{5E6C5FB4-B7F2-6B24-79F6-A2CD888DFD74}"/>
              </a:ext>
            </a:extLst>
          </p:cNvPr>
          <p:cNvSpPr/>
          <p:nvPr/>
        </p:nvSpPr>
        <p:spPr>
          <a:xfrm>
            <a:off x="22524245" y="14528854"/>
            <a:ext cx="9919842" cy="154224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15" name="正方形/長方形 17">
            <a:extLst>
              <a:ext uri="{FF2B5EF4-FFF2-40B4-BE49-F238E27FC236}">
                <a16:creationId xmlns:a16="http://schemas.microsoft.com/office/drawing/2014/main" id="{F892260A-CFA5-2735-2A61-DA64654898D2}"/>
              </a:ext>
            </a:extLst>
          </p:cNvPr>
          <p:cNvSpPr/>
          <p:nvPr/>
        </p:nvSpPr>
        <p:spPr>
          <a:xfrm>
            <a:off x="22521672" y="11143456"/>
            <a:ext cx="9919842" cy="296771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16" name="Straight Connector 15">
            <a:extLst>
              <a:ext uri="{FF2B5EF4-FFF2-40B4-BE49-F238E27FC236}">
                <a16:creationId xmlns:a16="http://schemas.microsoft.com/office/drawing/2014/main" id="{586E88FB-82D5-2D0F-992E-D5F1996C568C}"/>
              </a:ext>
            </a:extLst>
          </p:cNvPr>
          <p:cNvCxnSpPr>
            <a:cxnSpLocks/>
          </p:cNvCxnSpPr>
          <p:nvPr/>
        </p:nvCxnSpPr>
        <p:spPr>
          <a:xfrm>
            <a:off x="22538317" y="12712453"/>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18" name="Straight Connector 17">
            <a:extLst>
              <a:ext uri="{FF2B5EF4-FFF2-40B4-BE49-F238E27FC236}">
                <a16:creationId xmlns:a16="http://schemas.microsoft.com/office/drawing/2014/main" id="{5D5F9A47-A9CF-3C82-DC8C-6C980DC4B6CA}"/>
              </a:ext>
            </a:extLst>
          </p:cNvPr>
          <p:cNvCxnSpPr>
            <a:cxnSpLocks/>
          </p:cNvCxnSpPr>
          <p:nvPr/>
        </p:nvCxnSpPr>
        <p:spPr>
          <a:xfrm>
            <a:off x="26300784" y="12716687"/>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22" name="Straight Connector 21">
            <a:extLst>
              <a:ext uri="{FF2B5EF4-FFF2-40B4-BE49-F238E27FC236}">
                <a16:creationId xmlns:a16="http://schemas.microsoft.com/office/drawing/2014/main" id="{255608CD-602C-4C45-AFE7-D55467C9B400}"/>
              </a:ext>
            </a:extLst>
          </p:cNvPr>
          <p:cNvCxnSpPr>
            <a:cxnSpLocks/>
          </p:cNvCxnSpPr>
          <p:nvPr/>
        </p:nvCxnSpPr>
        <p:spPr>
          <a:xfrm>
            <a:off x="28791031" y="12726216"/>
            <a:ext cx="0" cy="1384954"/>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29" name="Picture 28">
            <a:extLst>
              <a:ext uri="{FF2B5EF4-FFF2-40B4-BE49-F238E27FC236}">
                <a16:creationId xmlns:a16="http://schemas.microsoft.com/office/drawing/2014/main" id="{8F9DAE53-26C9-C777-C4A2-48B7B16DF2DB}"/>
              </a:ext>
            </a:extLst>
          </p:cNvPr>
          <p:cNvPicPr>
            <a:picLocks/>
          </p:cNvPicPr>
          <p:nvPr/>
        </p:nvPicPr>
        <p:blipFill>
          <a:blip r:embed="rId22"/>
          <a:srcRect/>
          <a:stretch/>
        </p:blipFill>
        <p:spPr>
          <a:xfrm>
            <a:off x="26562939" y="9458591"/>
            <a:ext cx="2261440" cy="1316736"/>
          </a:xfrm>
          <a:prstGeom prst="rect">
            <a:avLst/>
          </a:prstGeom>
        </p:spPr>
      </p:pic>
      <p:sp>
        <p:nvSpPr>
          <p:cNvPr id="30" name="正方形/長方形 17">
            <a:extLst>
              <a:ext uri="{FF2B5EF4-FFF2-40B4-BE49-F238E27FC236}">
                <a16:creationId xmlns:a16="http://schemas.microsoft.com/office/drawing/2014/main" id="{87D2E428-5BE6-1348-7BEB-906461056D74}"/>
              </a:ext>
            </a:extLst>
          </p:cNvPr>
          <p:cNvSpPr/>
          <p:nvPr/>
        </p:nvSpPr>
        <p:spPr>
          <a:xfrm>
            <a:off x="22521672" y="8123660"/>
            <a:ext cx="9919842" cy="271331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31" name="Straight Connector 30">
            <a:extLst>
              <a:ext uri="{FF2B5EF4-FFF2-40B4-BE49-F238E27FC236}">
                <a16:creationId xmlns:a16="http://schemas.microsoft.com/office/drawing/2014/main" id="{38B6768A-FF77-7DA7-F361-94F384863661}"/>
              </a:ext>
            </a:extLst>
          </p:cNvPr>
          <p:cNvCxnSpPr>
            <a:cxnSpLocks/>
          </p:cNvCxnSpPr>
          <p:nvPr/>
        </p:nvCxnSpPr>
        <p:spPr>
          <a:xfrm>
            <a:off x="22521672" y="9071448"/>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2" name="Straight Connector 31">
            <a:extLst>
              <a:ext uri="{FF2B5EF4-FFF2-40B4-BE49-F238E27FC236}">
                <a16:creationId xmlns:a16="http://schemas.microsoft.com/office/drawing/2014/main" id="{13CB7056-FDDF-B811-5B6D-966FE9038D46}"/>
              </a:ext>
            </a:extLst>
          </p:cNvPr>
          <p:cNvCxnSpPr>
            <a:cxnSpLocks/>
          </p:cNvCxnSpPr>
          <p:nvPr/>
        </p:nvCxnSpPr>
        <p:spPr>
          <a:xfrm>
            <a:off x="26284139" y="9075682"/>
            <a:ext cx="0" cy="176129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33" name="Straight Connector 32">
            <a:extLst>
              <a:ext uri="{FF2B5EF4-FFF2-40B4-BE49-F238E27FC236}">
                <a16:creationId xmlns:a16="http://schemas.microsoft.com/office/drawing/2014/main" id="{788F1BE5-33C6-FE0B-40F3-8CD90267428D}"/>
              </a:ext>
            </a:extLst>
          </p:cNvPr>
          <p:cNvCxnSpPr>
            <a:cxnSpLocks/>
          </p:cNvCxnSpPr>
          <p:nvPr/>
        </p:nvCxnSpPr>
        <p:spPr>
          <a:xfrm>
            <a:off x="28976262" y="9085211"/>
            <a:ext cx="0" cy="1751766"/>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38" name="正方形/長方形 17">
            <a:extLst>
              <a:ext uri="{FF2B5EF4-FFF2-40B4-BE49-F238E27FC236}">
                <a16:creationId xmlns:a16="http://schemas.microsoft.com/office/drawing/2014/main" id="{7FEA747F-2AD4-84FF-D908-AAD8218D5735}"/>
              </a:ext>
            </a:extLst>
          </p:cNvPr>
          <p:cNvSpPr/>
          <p:nvPr/>
        </p:nvSpPr>
        <p:spPr>
          <a:xfrm>
            <a:off x="11405072" y="3786312"/>
            <a:ext cx="9775733" cy="440813"/>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40" name="正方形/長方形 17">
            <a:extLst>
              <a:ext uri="{FF2B5EF4-FFF2-40B4-BE49-F238E27FC236}">
                <a16:creationId xmlns:a16="http://schemas.microsoft.com/office/drawing/2014/main" id="{380E8C3C-5C51-A5A1-E6AB-804BDD38ECA8}"/>
              </a:ext>
            </a:extLst>
          </p:cNvPr>
          <p:cNvSpPr/>
          <p:nvPr/>
        </p:nvSpPr>
        <p:spPr>
          <a:xfrm>
            <a:off x="11379785" y="4713722"/>
            <a:ext cx="9775733" cy="2527937"/>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1" name="Straight Connector 40">
            <a:extLst>
              <a:ext uri="{FF2B5EF4-FFF2-40B4-BE49-F238E27FC236}">
                <a16:creationId xmlns:a16="http://schemas.microsoft.com/office/drawing/2014/main" id="{C2AC72EE-B5C6-A0AD-BD21-EE275E5D9C04}"/>
              </a:ext>
            </a:extLst>
          </p:cNvPr>
          <p:cNvCxnSpPr>
            <a:cxnSpLocks/>
          </p:cNvCxnSpPr>
          <p:nvPr/>
        </p:nvCxnSpPr>
        <p:spPr>
          <a:xfrm>
            <a:off x="18198774" y="4741581"/>
            <a:ext cx="0" cy="2434352"/>
          </a:xfrm>
          <a:prstGeom prst="line">
            <a:avLst/>
          </a:prstGeom>
          <a:ln w="38100">
            <a:solidFill>
              <a:schemeClr val="accent2">
                <a:alpha val="29074"/>
              </a:schemeClr>
            </a:solidFill>
            <a:prstDash val="sysDash"/>
          </a:ln>
        </p:spPr>
        <p:style>
          <a:lnRef idx="1">
            <a:schemeClr val="accent4"/>
          </a:lnRef>
          <a:fillRef idx="0">
            <a:schemeClr val="accent4"/>
          </a:fillRef>
          <a:effectRef idx="0">
            <a:schemeClr val="accent4"/>
          </a:effectRef>
          <a:fontRef idx="minor">
            <a:schemeClr val="tx1"/>
          </a:fontRef>
        </p:style>
      </p:cxnSp>
      <p:sp>
        <p:nvSpPr>
          <p:cNvPr id="44" name="正方形/長方形 17">
            <a:extLst>
              <a:ext uri="{FF2B5EF4-FFF2-40B4-BE49-F238E27FC236}">
                <a16:creationId xmlns:a16="http://schemas.microsoft.com/office/drawing/2014/main" id="{86BE6FE1-3578-BC83-5AA4-9A0B7432DA30}"/>
              </a:ext>
            </a:extLst>
          </p:cNvPr>
          <p:cNvSpPr/>
          <p:nvPr/>
        </p:nvSpPr>
        <p:spPr>
          <a:xfrm>
            <a:off x="11379784" y="7662530"/>
            <a:ext cx="9775733" cy="589413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46" name="Straight Connector 45">
            <a:extLst>
              <a:ext uri="{FF2B5EF4-FFF2-40B4-BE49-F238E27FC236}">
                <a16:creationId xmlns:a16="http://schemas.microsoft.com/office/drawing/2014/main" id="{4D8BF82E-FACD-D84A-5B49-EC0156E1F862}"/>
              </a:ext>
            </a:extLst>
          </p:cNvPr>
          <p:cNvCxnSpPr>
            <a:cxnSpLocks/>
          </p:cNvCxnSpPr>
          <p:nvPr/>
        </p:nvCxnSpPr>
        <p:spPr>
          <a:xfrm>
            <a:off x="11379784" y="9976748"/>
            <a:ext cx="9775733"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sp>
        <p:nvSpPr>
          <p:cNvPr id="50" name="正方形/長方形 17">
            <a:extLst>
              <a:ext uri="{FF2B5EF4-FFF2-40B4-BE49-F238E27FC236}">
                <a16:creationId xmlns:a16="http://schemas.microsoft.com/office/drawing/2014/main" id="{4C14B878-AF40-9703-9143-BF5E5D5CC733}"/>
              </a:ext>
            </a:extLst>
          </p:cNvPr>
          <p:cNvSpPr/>
          <p:nvPr/>
        </p:nvSpPr>
        <p:spPr>
          <a:xfrm>
            <a:off x="11405072" y="14137909"/>
            <a:ext cx="9775733" cy="1965960"/>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52" name="正方形/長方形 17">
            <a:extLst>
              <a:ext uri="{FF2B5EF4-FFF2-40B4-BE49-F238E27FC236}">
                <a16:creationId xmlns:a16="http://schemas.microsoft.com/office/drawing/2014/main" id="{EE951706-0539-12A2-493E-33991DA3520D}"/>
              </a:ext>
            </a:extLst>
          </p:cNvPr>
          <p:cNvSpPr/>
          <p:nvPr/>
        </p:nvSpPr>
        <p:spPr>
          <a:xfrm>
            <a:off x="22521672" y="3578637"/>
            <a:ext cx="9919842" cy="423854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53" name="Straight Connector 52">
            <a:extLst>
              <a:ext uri="{FF2B5EF4-FFF2-40B4-BE49-F238E27FC236}">
                <a16:creationId xmlns:a16="http://schemas.microsoft.com/office/drawing/2014/main" id="{2976EB42-21EF-7A13-CBEE-13D2C6D184E2}"/>
              </a:ext>
            </a:extLst>
          </p:cNvPr>
          <p:cNvCxnSpPr>
            <a:cxnSpLocks/>
          </p:cNvCxnSpPr>
          <p:nvPr/>
        </p:nvCxnSpPr>
        <p:spPr>
          <a:xfrm>
            <a:off x="22538317" y="6152109"/>
            <a:ext cx="9901629" cy="0"/>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4" name="Straight Connector 53">
            <a:extLst>
              <a:ext uri="{FF2B5EF4-FFF2-40B4-BE49-F238E27FC236}">
                <a16:creationId xmlns:a16="http://schemas.microsoft.com/office/drawing/2014/main" id="{967AF9E4-74D5-6D9A-1524-71DF7047D94A}"/>
              </a:ext>
            </a:extLst>
          </p:cNvPr>
          <p:cNvCxnSpPr>
            <a:cxnSpLocks/>
          </p:cNvCxnSpPr>
          <p:nvPr/>
        </p:nvCxnSpPr>
        <p:spPr>
          <a:xfrm>
            <a:off x="26300784" y="6156343"/>
            <a:ext cx="0" cy="1668198"/>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cxnSp>
        <p:nvCxnSpPr>
          <p:cNvPr id="55" name="Straight Connector 54">
            <a:extLst>
              <a:ext uri="{FF2B5EF4-FFF2-40B4-BE49-F238E27FC236}">
                <a16:creationId xmlns:a16="http://schemas.microsoft.com/office/drawing/2014/main" id="{1FD3668D-A155-7074-2BCF-2A1EDAECF6DD}"/>
              </a:ext>
            </a:extLst>
          </p:cNvPr>
          <p:cNvCxnSpPr>
            <a:cxnSpLocks/>
          </p:cNvCxnSpPr>
          <p:nvPr/>
        </p:nvCxnSpPr>
        <p:spPr>
          <a:xfrm>
            <a:off x="28992907" y="6165872"/>
            <a:ext cx="0" cy="1674415"/>
          </a:xfrm>
          <a:prstGeom prst="line">
            <a:avLst/>
          </a:prstGeom>
          <a:ln w="38100">
            <a:solidFill>
              <a:schemeClr val="accent2">
                <a:alpha val="25000"/>
              </a:schemeClr>
            </a:solidFill>
          </a:ln>
        </p:spPr>
        <p:style>
          <a:lnRef idx="1">
            <a:schemeClr val="accent4"/>
          </a:lnRef>
          <a:fillRef idx="0">
            <a:schemeClr val="accent4"/>
          </a:fillRef>
          <a:effectRef idx="0">
            <a:schemeClr val="accent4"/>
          </a:effectRef>
          <a:fontRef idx="minor">
            <a:schemeClr val="tx1"/>
          </a:fontRef>
        </p:style>
      </p:cxnSp>
      <p:pic>
        <p:nvPicPr>
          <p:cNvPr id="896" name="Picture 895" descr="Table&#10;&#10;Description automatically generated">
            <a:extLst>
              <a:ext uri="{FF2B5EF4-FFF2-40B4-BE49-F238E27FC236}">
                <a16:creationId xmlns:a16="http://schemas.microsoft.com/office/drawing/2014/main" id="{66AE2FAA-61CC-6EB4-A1C0-240B640EAEFD}"/>
              </a:ext>
            </a:extLst>
          </p:cNvPr>
          <p:cNvPicPr>
            <a:picLocks noChangeAspect="1"/>
          </p:cNvPicPr>
          <p:nvPr/>
        </p:nvPicPr>
        <p:blipFill>
          <a:blip r:embed="rId23"/>
          <a:stretch>
            <a:fillRect/>
          </a:stretch>
        </p:blipFill>
        <p:spPr>
          <a:xfrm>
            <a:off x="29265178" y="4609325"/>
            <a:ext cx="2946400" cy="1295400"/>
          </a:xfrm>
          <a:prstGeom prst="rect">
            <a:avLst/>
          </a:prstGeom>
        </p:spPr>
      </p:pic>
      <p:sp>
        <p:nvSpPr>
          <p:cNvPr id="897" name="正方形/長方形 17">
            <a:extLst>
              <a:ext uri="{FF2B5EF4-FFF2-40B4-BE49-F238E27FC236}">
                <a16:creationId xmlns:a16="http://schemas.microsoft.com/office/drawing/2014/main" id="{481D1F81-537C-27CD-C591-C75899DE8F38}"/>
              </a:ext>
            </a:extLst>
          </p:cNvPr>
          <p:cNvSpPr/>
          <p:nvPr/>
        </p:nvSpPr>
        <p:spPr>
          <a:xfrm>
            <a:off x="29084784" y="4593913"/>
            <a:ext cx="3350880" cy="1343842"/>
          </a:xfrm>
          <a:prstGeom prst="rect">
            <a:avLst/>
          </a:prstGeom>
          <a:noFill/>
          <a:ln w="34925">
            <a:solidFill>
              <a:schemeClr val="accent2">
                <a:alpha val="30299"/>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5" name="Picture 4">
            <a:extLst>
              <a:ext uri="{FF2B5EF4-FFF2-40B4-BE49-F238E27FC236}">
                <a16:creationId xmlns:a16="http://schemas.microsoft.com/office/drawing/2014/main" id="{94BAD7D8-15A6-E832-C37F-64E6ACB02BC7}"/>
              </a:ext>
            </a:extLst>
          </p:cNvPr>
          <p:cNvPicPr>
            <a:picLocks/>
          </p:cNvPicPr>
          <p:nvPr/>
        </p:nvPicPr>
        <p:blipFill>
          <a:blip r:embed="rId24"/>
          <a:stretch>
            <a:fillRect/>
          </a:stretch>
        </p:blipFill>
        <p:spPr>
          <a:xfrm>
            <a:off x="23070312" y="6461451"/>
            <a:ext cx="3108960" cy="1316736"/>
          </a:xfrm>
          <a:prstGeom prst="rect">
            <a:avLst/>
          </a:prstGeom>
        </p:spPr>
      </p:pic>
      <p:pic>
        <p:nvPicPr>
          <p:cNvPr id="7" name="Picture 6">
            <a:extLst>
              <a:ext uri="{FF2B5EF4-FFF2-40B4-BE49-F238E27FC236}">
                <a16:creationId xmlns:a16="http://schemas.microsoft.com/office/drawing/2014/main" id="{B7DCA061-7C22-5245-EE3C-3AB8F9FBBDCA}"/>
              </a:ext>
            </a:extLst>
          </p:cNvPr>
          <p:cNvPicPr>
            <a:picLocks/>
          </p:cNvPicPr>
          <p:nvPr/>
        </p:nvPicPr>
        <p:blipFill>
          <a:blip r:embed="rId25"/>
          <a:stretch>
            <a:fillRect/>
          </a:stretch>
        </p:blipFill>
        <p:spPr>
          <a:xfrm>
            <a:off x="29183898" y="6461451"/>
            <a:ext cx="3108960" cy="1316736"/>
          </a:xfrm>
          <a:prstGeom prst="rect">
            <a:avLst/>
          </a:prstGeom>
        </p:spPr>
      </p:pic>
      <p:sp>
        <p:nvSpPr>
          <p:cNvPr id="8" name="TextBox 7">
            <a:extLst>
              <a:ext uri="{FF2B5EF4-FFF2-40B4-BE49-F238E27FC236}">
                <a16:creationId xmlns:a16="http://schemas.microsoft.com/office/drawing/2014/main" id="{D571A82D-F6E9-8235-E6DC-4920DB9BED5A}"/>
              </a:ext>
            </a:extLst>
          </p:cNvPr>
          <p:cNvSpPr txBox="1"/>
          <p:nvPr/>
        </p:nvSpPr>
        <p:spPr>
          <a:xfrm>
            <a:off x="11623805" y="11213300"/>
            <a:ext cx="3176198" cy="738664"/>
          </a:xfrm>
          <a:prstGeom prst="rect">
            <a:avLst/>
          </a:prstGeom>
          <a:noFill/>
        </p:spPr>
        <p:txBody>
          <a:bodyPr wrap="square" rtlCol="0">
            <a:spAutoFit/>
          </a:bodyPr>
          <a:lstStyle/>
          <a:p>
            <a:pPr algn="ctr"/>
            <a:r>
              <a:rPr lang="en-US" sz="1400" i="1" dirty="0"/>
              <a:t>Narrower intervals that achieve a coverage rate as close as possible to 1 are preferred </a:t>
            </a:r>
          </a:p>
        </p:txBody>
      </p:sp>
      <p:pic>
        <p:nvPicPr>
          <p:cNvPr id="9" name="Picture 8" descr="Chart, box and whisker chart&#10;&#10;Description automatically generated">
            <a:extLst>
              <a:ext uri="{FF2B5EF4-FFF2-40B4-BE49-F238E27FC236}">
                <a16:creationId xmlns:a16="http://schemas.microsoft.com/office/drawing/2014/main" id="{E753D87C-E6E4-7A4C-7F3D-775FEACB9607}"/>
              </a:ext>
            </a:extLst>
          </p:cNvPr>
          <p:cNvPicPr>
            <a:picLocks noChangeAspect="1"/>
          </p:cNvPicPr>
          <p:nvPr/>
        </p:nvPicPr>
        <p:blipFill rotWithShape="1">
          <a:blip r:embed="rId9">
            <a:alphaModFix/>
          </a:blip>
          <a:srcRect b="89219"/>
          <a:stretch/>
        </p:blipFill>
        <p:spPr>
          <a:xfrm>
            <a:off x="14890011" y="10397117"/>
            <a:ext cx="6076578" cy="369332"/>
          </a:xfrm>
          <a:prstGeom prst="rect">
            <a:avLst/>
          </a:prstGeom>
        </p:spPr>
      </p:pic>
      <p:cxnSp>
        <p:nvCxnSpPr>
          <p:cNvPr id="10" name="Straight Connector 9">
            <a:extLst>
              <a:ext uri="{FF2B5EF4-FFF2-40B4-BE49-F238E27FC236}">
                <a16:creationId xmlns:a16="http://schemas.microsoft.com/office/drawing/2014/main" id="{B0B9E2EB-7869-9B57-4F5D-05B9113D396D}"/>
              </a:ext>
            </a:extLst>
          </p:cNvPr>
          <p:cNvCxnSpPr>
            <a:cxnSpLocks/>
          </p:cNvCxnSpPr>
          <p:nvPr/>
        </p:nvCxnSpPr>
        <p:spPr>
          <a:xfrm>
            <a:off x="14706452" y="9956329"/>
            <a:ext cx="0" cy="3600331"/>
          </a:xfrm>
          <a:prstGeom prst="line">
            <a:avLst/>
          </a:prstGeom>
          <a:ln w="38100">
            <a:solidFill>
              <a:schemeClr val="accent2">
                <a:alpha val="29074"/>
              </a:schemeClr>
            </a:solidFill>
            <a:prstDash val="sysDash"/>
          </a:ln>
        </p:spPr>
        <p:style>
          <a:lnRef idx="1">
            <a:schemeClr val="accent4"/>
          </a:lnRef>
          <a:fillRef idx="0">
            <a:schemeClr val="accent4"/>
          </a:fillRef>
          <a:effectRef idx="0">
            <a:schemeClr val="accent4"/>
          </a:effectRef>
          <a:fontRef idx="minor">
            <a:schemeClr val="tx1"/>
          </a:fontRef>
        </p:style>
      </p:cxnSp>
    </p:spTree>
    <p:extLst>
      <p:ext uri="{BB962C8B-B14F-4D97-AF65-F5344CB8AC3E}">
        <p14:creationId xmlns:p14="http://schemas.microsoft.com/office/powerpoint/2010/main" val="484550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5"/>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6"/>
            <a:ext cx="4947081" cy="16753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80" y="7336899"/>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22" y="10634336"/>
            <a:ext cx="5132663" cy="712322"/>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4" y="8804555"/>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4"/>
            <a:ext cx="5444163" cy="1681799"/>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50"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70"/>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08867" y="2121077"/>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73"/>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3"/>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2" y="8825063"/>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5" y="2600438"/>
            <a:ext cx="5878946"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7" y="8018705"/>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4" y="8297900"/>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82" y="4978229"/>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5"/>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9" y="373881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82" y="2991347"/>
            <a:ext cx="2513510" cy="8485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2BD24A-5F20-40AA-AA65-78EA2CD793C3}"/>
                  </a:ext>
                </a:extLst>
              </p:cNvPr>
              <p:cNvSpPr txBox="1"/>
              <p:nvPr/>
            </p:nvSpPr>
            <p:spPr>
              <a:xfrm>
                <a:off x="19698965" y="2900120"/>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xmlns="">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5" y="2900120"/>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9" y="4145906"/>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9" y="4001196"/>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9" y="2902371"/>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8"/>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3709606505"/>
              </p:ext>
            </p:extLst>
          </p:nvPr>
        </p:nvGraphicFramePr>
        <p:xfrm>
          <a:off x="17288289" y="6476444"/>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6"/>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6"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2"/>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6"/>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6"/>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5" y="9774152"/>
            <a:ext cx="1994054" cy="777590"/>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51" y="9886758"/>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62" y="10607321"/>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1" y="12192398"/>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4" y="12229421"/>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7" y="12496219"/>
            <a:ext cx="1919498" cy="722276"/>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5" y="12489355"/>
            <a:ext cx="1939133" cy="742247"/>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8"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80" y="13272361"/>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6E6EDD7-0C2D-AD2A-6C73-A37E5CBC0549}"/>
                  </a:ext>
                </a:extLst>
              </p:cNvPr>
              <p:cNvSpPr txBox="1"/>
              <p:nvPr/>
            </p:nvSpPr>
            <p:spPr>
              <a:xfrm>
                <a:off x="16863289" y="13502655"/>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xmlns="">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9" y="13502655"/>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4" y="14110458"/>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4"/>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8" y="14454632"/>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5" y="14439601"/>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5" y="8881970"/>
            <a:ext cx="2066780"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32" y="14059728"/>
            <a:ext cx="1292036"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xmlns:a14="http://schemas.microsoft.com/office/drawing/2010/main">
        <mc:Choice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4"/>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4"/>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extLst>
              <p:ext uri="{D42A27DB-BD31-4B8C-83A1-F6EECF244321}">
                <p14:modId xmlns:p14="http://schemas.microsoft.com/office/powerpoint/2010/main" val="1889416194"/>
              </p:ext>
            </p:extLst>
          </p:nvPr>
        </p:nvGraphicFramePr>
        <p:xfrm>
          <a:off x="17208744" y="15484952"/>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30861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1" y="15228974"/>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42"/>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7"/>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5" y="13655575"/>
            <a:ext cx="5281427" cy="1384995"/>
          </a:xfrm>
          <a:prstGeom prst="rect">
            <a:avLst/>
          </a:prstGeom>
          <a:noFill/>
        </p:spPr>
        <p:txBody>
          <a:bodyPr wrap="square" rtlCol="0">
            <a:spAutoFit/>
          </a:bodyPr>
          <a:lstStyle/>
          <a:p>
            <a:r>
              <a:rPr lang="en-US" sz="1050" dirty="0"/>
              <a:t>If in doubt, choosing multiple imputation for your dataset is generally safest approach. </a:t>
            </a:r>
          </a:p>
          <a:p>
            <a:pPr marL="107165" indent="-107165">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65" indent="-107165">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5"/>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3"/>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29" indent="-214329">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6"/>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594488" y="5764693"/>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0973364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5" name="Rectangle 834">
            <a:extLst>
              <a:ext uri="{FF2B5EF4-FFF2-40B4-BE49-F238E27FC236}">
                <a16:creationId xmlns:a16="http://schemas.microsoft.com/office/drawing/2014/main" id="{AA1018B1-BC15-8AE3-51BB-0F8E7A2F2F3B}"/>
              </a:ext>
            </a:extLst>
          </p:cNvPr>
          <p:cNvSpPr/>
          <p:nvPr/>
        </p:nvSpPr>
        <p:spPr>
          <a:xfrm flipV="1">
            <a:off x="10811460" y="6118640"/>
            <a:ext cx="4947081" cy="16496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4" name="Rectangle 833">
            <a:extLst>
              <a:ext uri="{FF2B5EF4-FFF2-40B4-BE49-F238E27FC236}">
                <a16:creationId xmlns:a16="http://schemas.microsoft.com/office/drawing/2014/main" id="{F2DEF6E0-39CC-8E28-D0C0-DE0F52F6ABF2}"/>
              </a:ext>
            </a:extLst>
          </p:cNvPr>
          <p:cNvSpPr/>
          <p:nvPr/>
        </p:nvSpPr>
        <p:spPr>
          <a:xfrm>
            <a:off x="10816833" y="6762084"/>
            <a:ext cx="4947081" cy="16753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3" name="Rectangle 832">
            <a:extLst>
              <a:ext uri="{FF2B5EF4-FFF2-40B4-BE49-F238E27FC236}">
                <a16:creationId xmlns:a16="http://schemas.microsoft.com/office/drawing/2014/main" id="{3C0AF493-9DD9-CBE1-C20A-A0BB72597B1C}"/>
              </a:ext>
            </a:extLst>
          </p:cNvPr>
          <p:cNvSpPr/>
          <p:nvPr/>
        </p:nvSpPr>
        <p:spPr>
          <a:xfrm>
            <a:off x="10790578" y="7336898"/>
            <a:ext cx="4947081" cy="322815"/>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2" name="Rectangle 831">
            <a:extLst>
              <a:ext uri="{FF2B5EF4-FFF2-40B4-BE49-F238E27FC236}">
                <a16:creationId xmlns:a16="http://schemas.microsoft.com/office/drawing/2014/main" id="{E70BF5E8-051C-2419-9EB7-952D992781BE}"/>
              </a:ext>
            </a:extLst>
          </p:cNvPr>
          <p:cNvSpPr/>
          <p:nvPr/>
        </p:nvSpPr>
        <p:spPr>
          <a:xfrm>
            <a:off x="10760117" y="10634333"/>
            <a:ext cx="5132663" cy="7123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0" name="Rectangle 829">
            <a:extLst>
              <a:ext uri="{FF2B5EF4-FFF2-40B4-BE49-F238E27FC236}">
                <a16:creationId xmlns:a16="http://schemas.microsoft.com/office/drawing/2014/main" id="{868E7436-8805-EC44-D3C2-91605E47DD4D}"/>
              </a:ext>
            </a:extLst>
          </p:cNvPr>
          <p:cNvSpPr/>
          <p:nvPr/>
        </p:nvSpPr>
        <p:spPr>
          <a:xfrm>
            <a:off x="10725991" y="8804554"/>
            <a:ext cx="4728182" cy="21142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5" name="Rectangle 814">
            <a:extLst>
              <a:ext uri="{FF2B5EF4-FFF2-40B4-BE49-F238E27FC236}">
                <a16:creationId xmlns:a16="http://schemas.microsoft.com/office/drawing/2014/main" id="{CA18274C-FD21-E4FB-66DC-74A8BE0E299E}"/>
              </a:ext>
            </a:extLst>
          </p:cNvPr>
          <p:cNvSpPr/>
          <p:nvPr/>
        </p:nvSpPr>
        <p:spPr>
          <a:xfrm>
            <a:off x="16832667" y="13514613"/>
            <a:ext cx="5444163" cy="1681798"/>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4" name="Rectangle 813">
            <a:extLst>
              <a:ext uri="{FF2B5EF4-FFF2-40B4-BE49-F238E27FC236}">
                <a16:creationId xmlns:a16="http://schemas.microsoft.com/office/drawing/2014/main" id="{01890A89-245E-CB9B-D504-446AF425A037}"/>
              </a:ext>
            </a:extLst>
          </p:cNvPr>
          <p:cNvSpPr/>
          <p:nvPr/>
        </p:nvSpPr>
        <p:spPr>
          <a:xfrm>
            <a:off x="16811549" y="10854144"/>
            <a:ext cx="5444163" cy="241821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13" name="Rectangle 812">
            <a:extLst>
              <a:ext uri="{FF2B5EF4-FFF2-40B4-BE49-F238E27FC236}">
                <a16:creationId xmlns:a16="http://schemas.microsoft.com/office/drawing/2014/main" id="{7CA28974-3673-D5E4-FE41-087773055D13}"/>
              </a:ext>
            </a:extLst>
          </p:cNvPr>
          <p:cNvSpPr/>
          <p:nvPr/>
        </p:nvSpPr>
        <p:spPr>
          <a:xfrm>
            <a:off x="16832667" y="8517269"/>
            <a:ext cx="5444163" cy="2112921"/>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10694430" y="65272"/>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7" y="1375547"/>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1"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4"/>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46"/>
            <a:ext cx="5486400" cy="1465603"/>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1"/>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3996"/>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707157"/>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1"/>
            <a:ext cx="5486400" cy="13809249"/>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35755" y="4636792"/>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2" y="5521671"/>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4" y="6134317"/>
            <a:ext cx="5039185" cy="784830"/>
          </a:xfrm>
          <a:prstGeom prst="rect">
            <a:avLst/>
          </a:prstGeom>
          <a:noFill/>
        </p:spPr>
        <p:txBody>
          <a:bodyPr wrap="square" rtlCol="0">
            <a:spAutoFit/>
          </a:bodyPr>
          <a:lstStyle/>
          <a:p>
            <a:r>
              <a:rPr lang="en-US" sz="900" b="1" dirty="0"/>
              <a:t>MCAR</a:t>
            </a:r>
            <a:r>
              <a:rPr lang="en-US" sz="900" dirty="0"/>
              <a:t>: When probability of missingness for data points in a dataset is constant.</a:t>
            </a:r>
          </a:p>
          <a:p>
            <a:pPr marL="385763" lvl="1" indent="-214313">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63" lvl="1" indent="-214313">
              <a:buFont typeface="Arial" panose="020B0604020202020204" pitchFamily="34" charset="0"/>
              <a:buChar char="•"/>
            </a:pPr>
            <a:endParaRPr lang="en-US" sz="900" dirty="0"/>
          </a:p>
          <a:p>
            <a:pPr marL="385763" lvl="1" indent="-214313">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4" y="6766953"/>
            <a:ext cx="4947082"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38" lvl="1" indent="-12858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38" lvl="1" indent="-12858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0" y="7345794"/>
            <a:ext cx="4947082" cy="13388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p:txBody>
      </p:sp>
      <p:sp>
        <p:nvSpPr>
          <p:cNvPr id="796" name="TextBox 795">
            <a:extLst>
              <a:ext uri="{FF2B5EF4-FFF2-40B4-BE49-F238E27FC236}">
                <a16:creationId xmlns:a16="http://schemas.microsoft.com/office/drawing/2014/main" id="{35A875C4-04CD-A699-A38C-BFFE94B24C83}"/>
              </a:ext>
            </a:extLst>
          </p:cNvPr>
          <p:cNvSpPr txBox="1"/>
          <p:nvPr/>
        </p:nvSpPr>
        <p:spPr>
          <a:xfrm>
            <a:off x="10737611" y="8825061"/>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737611" y="10612331"/>
            <a:ext cx="5370381" cy="784830"/>
          </a:xfrm>
          <a:prstGeom prst="rect">
            <a:avLst/>
          </a:prstGeom>
          <a:noFill/>
        </p:spPr>
        <p:txBody>
          <a:bodyPr wrap="none" rtlCol="0">
            <a:spAutoFit/>
          </a:bodyPr>
          <a:lstStyle/>
          <a:p>
            <a:r>
              <a:rPr lang="en-US" sz="900" b="1" dirty="0"/>
              <a:t>Multiple Imputation</a:t>
            </a:r>
            <a:r>
              <a:rPr lang="en-US" sz="900" dirty="0"/>
              <a:t>:</a:t>
            </a:r>
          </a:p>
          <a:p>
            <a:pPr marL="342900" lvl="1" indent="-171450">
              <a:buFont typeface="+mj-lt"/>
              <a:buAutoNum type="arabicPeriod"/>
            </a:pPr>
            <a:r>
              <a:rPr lang="en-US" sz="900" dirty="0"/>
              <a:t>Takes incomplete dataset and creates multiple copies of it.</a:t>
            </a:r>
          </a:p>
          <a:p>
            <a:pPr marL="342900" lvl="1" indent="-171450">
              <a:buFont typeface="+mj-lt"/>
              <a:buAutoNum type="arabicPeriod"/>
            </a:pPr>
            <a:r>
              <a:rPr lang="en-US" sz="900" dirty="0"/>
              <a:t>Impute incomplete columns with plausible values through an iterative predictive method for each copy</a:t>
            </a:r>
          </a:p>
          <a:p>
            <a:pPr marL="342900" lvl="1" indent="-171450">
              <a:buFont typeface="+mj-lt"/>
              <a:buAutoNum type="arabicPeriod"/>
            </a:pPr>
            <a:r>
              <a:rPr lang="en-US" sz="900" dirty="0"/>
              <a:t>Obtain estimate for parameter of interest for each copy</a:t>
            </a:r>
          </a:p>
          <a:p>
            <a:pPr marL="342900" lvl="1" indent="-171450">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89"/>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1" y="8517269"/>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1" y="4979029"/>
            <a:ext cx="5155169" cy="646331"/>
          </a:xfrm>
          <a:prstGeom prst="rect">
            <a:avLst/>
          </a:prstGeom>
          <a:noFill/>
        </p:spPr>
        <p:txBody>
          <a:bodyPr wrap="square" rtlCol="0">
            <a:spAutoFit/>
          </a:bodyPr>
          <a:lstStyle/>
          <a:p>
            <a:pPr marL="214307" indent="-214307">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07" indent="-214307">
              <a:buFont typeface="Arial" panose="020B0604020202020204" pitchFamily="34" charset="0"/>
              <a:buChar char="•"/>
            </a:pPr>
            <a:r>
              <a:rPr lang="en-US" sz="900" dirty="0"/>
              <a:t>Determine the types of missing data in the real world</a:t>
            </a:r>
          </a:p>
          <a:p>
            <a:pPr marL="214307" indent="-214307">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09"/>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796542" y="2600437"/>
            <a:ext cx="5878945" cy="329001"/>
          </a:xfrm>
          <a:prstGeom prst="rect">
            <a:avLst/>
          </a:prstGeom>
          <a:noFill/>
        </p:spPr>
        <p:txBody>
          <a:bodyPr wrap="square" rtlCol="0">
            <a:spAutoFit/>
          </a:bodyPr>
          <a:lstStyle/>
          <a:p>
            <a:r>
              <a:rPr lang="en-US" sz="1538" b="1" dirty="0">
                <a:solidFill>
                  <a:schemeClr val="accent2"/>
                </a:solidFill>
              </a:rPr>
              <a:t>(1) Multiple imputation under varying levels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875812" y="8018702"/>
            <a:ext cx="5543633" cy="346249"/>
          </a:xfrm>
          <a:prstGeom prst="rect">
            <a:avLst/>
          </a:prstGeom>
          <a:noFill/>
        </p:spPr>
        <p:txBody>
          <a:bodyPr wrap="none" rtlCol="0">
            <a:spAutoFit/>
          </a:bodyPr>
          <a:lstStyle/>
          <a:p>
            <a:r>
              <a:rPr lang="en-US" sz="1650" b="1" dirty="0">
                <a:solidFill>
                  <a:schemeClr val="accent2"/>
                </a:solidFill>
              </a:rPr>
              <a:t>(2) When Listwise Deletion Outperforms Multiple Imputation</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6903751" y="8297898"/>
            <a:ext cx="3168431" cy="323165"/>
          </a:xfrm>
          <a:prstGeom prst="rect">
            <a:avLst/>
          </a:prstGeom>
          <a:noFill/>
        </p:spPr>
        <p:txBody>
          <a:bodyPr wrap="none" rtlCol="0">
            <a:spAutoFit/>
          </a:bodyPr>
          <a:lstStyle/>
          <a:p>
            <a:r>
              <a:rPr lang="en-US" sz="1500" b="1" dirty="0">
                <a:solidFill>
                  <a:schemeClr val="accent2">
                    <a:lumMod val="75000"/>
                  </a:schemeClr>
                </a:solidFill>
              </a:rPr>
              <a:t>Case 1: </a:t>
            </a:r>
            <a:r>
              <a:rPr lang="en-US" sz="1350" b="1" dirty="0">
                <a:solidFill>
                  <a:schemeClr val="accent2">
                    <a:lumMod val="75000"/>
                  </a:schemeClr>
                </a:solidFill>
              </a:rPr>
              <a:t>Missing Data only in Response </a:t>
            </a:r>
            <a:r>
              <a:rPr lang="en-US" sz="1350" b="1" i="1" dirty="0">
                <a:solidFill>
                  <a:schemeClr val="accent2">
                    <a:lumMod val="75000"/>
                  </a:schemeClr>
                </a:solidFill>
              </a:rPr>
              <a:t>Y</a:t>
            </a:r>
            <a:r>
              <a:rPr lang="en-US" sz="1350" b="1" dirty="0">
                <a:solidFill>
                  <a:schemeClr val="accent2">
                    <a:lumMod val="75000"/>
                  </a:schemeClr>
                </a:solidFill>
              </a:rPr>
              <a:t>  </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02978" y="4978226"/>
            <a:ext cx="2519359" cy="1347049"/>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894164" y="4296583"/>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02978" y="3738812"/>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02978" y="2991347"/>
            <a:ext cx="2513509" cy="8485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2BD24A-5F20-40AA-AA65-78EA2CD793C3}"/>
                  </a:ext>
                </a:extLst>
              </p:cNvPr>
              <p:cNvSpPr txBox="1"/>
              <p:nvPr/>
            </p:nvSpPr>
            <p:spPr>
              <a:xfrm>
                <a:off x="19698962" y="2900118"/>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38" lvl="1" indent="-12858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38" lvl="1" indent="-12858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88" indent="-128588">
                  <a:lnSpc>
                    <a:spcPct val="150000"/>
                  </a:lnSpc>
                  <a:buFont typeface="+mj-lt"/>
                  <a:buAutoNum type="arabicPeriod"/>
                </a:pPr>
                <a:endParaRPr lang="en-US" sz="900" dirty="0"/>
              </a:p>
            </p:txBody>
          </p:sp>
        </mc:Choice>
        <mc:Fallback xmlns="">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698962" y="2900118"/>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72948" y="4145905"/>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46934" y="504436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72948" y="4001195"/>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63288" y="2902370"/>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69854" y="2897447"/>
            <a:ext cx="2660674"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nvGraphicFramePr>
        <p:xfrm>
          <a:off x="17288288" y="6476440"/>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77052" y="6447424"/>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3" y="9043095"/>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1"/>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2" y="11575454"/>
            <a:ext cx="282450" cy="196208"/>
          </a:xfrm>
          <a:prstGeom prst="rect">
            <a:avLst/>
          </a:prstGeom>
          <a:noFill/>
        </p:spPr>
        <p:txBody>
          <a:bodyPr wrap="none" rtlCol="0">
            <a:spAutoFit/>
          </a:bodyPr>
          <a:lstStyle/>
          <a:p>
            <a:r>
              <a:rPr lang="en-US" sz="675" dirty="0"/>
              <a:t>[1]</a:t>
            </a:r>
          </a:p>
        </p:txBody>
      </p:sp>
      <p:sp>
        <p:nvSpPr>
          <p:cNvPr id="5" name="TextBox 4">
            <a:extLst>
              <a:ext uri="{FF2B5EF4-FFF2-40B4-BE49-F238E27FC236}">
                <a16:creationId xmlns:a16="http://schemas.microsoft.com/office/drawing/2014/main" id="{B326DCEF-4B94-AB82-FC9E-CBA273E0786E}"/>
              </a:ext>
            </a:extLst>
          </p:cNvPr>
          <p:cNvSpPr txBox="1"/>
          <p:nvPr/>
        </p:nvSpPr>
        <p:spPr>
          <a:xfrm>
            <a:off x="17549114" y="9524208"/>
            <a:ext cx="1282723" cy="253916"/>
          </a:xfrm>
          <a:prstGeom prst="rect">
            <a:avLst/>
          </a:prstGeom>
          <a:noFill/>
        </p:spPr>
        <p:txBody>
          <a:bodyPr wrap="none" rtlCol="0">
            <a:spAutoFit/>
          </a:bodyPr>
          <a:lstStyle/>
          <a:p>
            <a:r>
              <a:rPr lang="en-US" sz="1050" dirty="0"/>
              <a:t>Multiple Imputation</a:t>
            </a:r>
          </a:p>
        </p:txBody>
      </p:sp>
      <p:sp>
        <p:nvSpPr>
          <p:cNvPr id="6" name="TextBox 5">
            <a:extLst>
              <a:ext uri="{FF2B5EF4-FFF2-40B4-BE49-F238E27FC236}">
                <a16:creationId xmlns:a16="http://schemas.microsoft.com/office/drawing/2014/main" id="{706D0613-83C6-0341-361A-CDF73C808BBC}"/>
              </a:ext>
            </a:extLst>
          </p:cNvPr>
          <p:cNvSpPr txBox="1"/>
          <p:nvPr/>
        </p:nvSpPr>
        <p:spPr>
          <a:xfrm>
            <a:off x="20422551" y="9580691"/>
            <a:ext cx="1111202" cy="253916"/>
          </a:xfrm>
          <a:prstGeom prst="rect">
            <a:avLst/>
          </a:prstGeom>
          <a:noFill/>
        </p:spPr>
        <p:txBody>
          <a:bodyPr wrap="none" rtlCol="0">
            <a:spAutoFit/>
          </a:bodyPr>
          <a:lstStyle/>
          <a:p>
            <a:r>
              <a:rPr lang="en-US" sz="1050" dirty="0"/>
              <a:t>Listwise Deletion</a:t>
            </a: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526C54A0-AE6D-8B4B-F749-CDE4A5BDF1B0}"/>
                  </a:ext>
                </a:extLst>
              </p:cNvPr>
              <p:cNvSpPr txBox="1"/>
              <p:nvPr/>
            </p:nvSpPr>
            <p:spPr>
              <a:xfrm>
                <a:off x="16832667" y="8522962"/>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 name="TextBox 7">
                <a:extLst>
                  <a:ext uri="{FF2B5EF4-FFF2-40B4-BE49-F238E27FC236}">
                    <a16:creationId xmlns:a16="http://schemas.microsoft.com/office/drawing/2014/main" id="{526C54A0-AE6D-8B4B-F749-CDE4A5BDF1B0}"/>
                  </a:ext>
                </a:extLst>
              </p:cNvPr>
              <p:cNvSpPr txBox="1">
                <a:spLocks noRot="1" noChangeAspect="1" noMove="1" noResize="1" noEditPoints="1" noAdjustHandles="1" noChangeArrowheads="1" noChangeShapeType="1" noTextEdit="1"/>
              </p:cNvSpPr>
              <p:nvPr/>
            </p:nvSpPr>
            <p:spPr>
              <a:xfrm>
                <a:off x="16832667" y="8522962"/>
                <a:ext cx="5723295" cy="331629"/>
              </a:xfrm>
              <a:prstGeom prst="rect">
                <a:avLst/>
              </a:prstGeom>
              <a:blipFill>
                <a:blip r:embed="rId14"/>
                <a:stretch>
                  <a:fillRect b="-7407"/>
                </a:stretch>
              </a:blipFill>
            </p:spPr>
            <p:txBody>
              <a:bodyPr/>
              <a:lstStyle/>
              <a:p>
                <a:r>
                  <a:rPr lang="en-US">
                    <a:noFill/>
                  </a:rPr>
                  <a:t> </a:t>
                </a:r>
              </a:p>
            </p:txBody>
          </p:sp>
        </mc:Fallback>
      </mc:AlternateContent>
      <p:grpSp>
        <p:nvGrpSpPr>
          <p:cNvPr id="788" name="Group 787">
            <a:extLst>
              <a:ext uri="{FF2B5EF4-FFF2-40B4-BE49-F238E27FC236}">
                <a16:creationId xmlns:a16="http://schemas.microsoft.com/office/drawing/2014/main" id="{FD314A39-4611-B653-6252-E7E25A2A618C}"/>
              </a:ext>
            </a:extLst>
          </p:cNvPr>
          <p:cNvGrpSpPr/>
          <p:nvPr/>
        </p:nvGrpSpPr>
        <p:grpSpPr>
          <a:xfrm>
            <a:off x="17136202" y="9774148"/>
            <a:ext cx="1994054" cy="777589"/>
            <a:chOff x="18224780" y="26484288"/>
            <a:chExt cx="5317477" cy="2073570"/>
          </a:xfrm>
        </p:grpSpPr>
        <p:pic>
          <p:nvPicPr>
            <p:cNvPr id="3" name="Picture 2" descr="A picture containing application&#10;&#10;Description automatically generated">
              <a:extLst>
                <a:ext uri="{FF2B5EF4-FFF2-40B4-BE49-F238E27FC236}">
                  <a16:creationId xmlns:a16="http://schemas.microsoft.com/office/drawing/2014/main" id="{B5A7F671-7711-A9CB-AF04-F559DCF356C7}"/>
                </a:ext>
              </a:extLst>
            </p:cNvPr>
            <p:cNvPicPr>
              <a:picLocks noChangeAspect="1"/>
            </p:cNvPicPr>
            <p:nvPr/>
          </p:nvPicPr>
          <p:blipFill rotWithShape="1">
            <a:blip r:embed="rId15"/>
            <a:srcRect l="-1" t="19156" r="44693" b="1309"/>
            <a:stretch/>
          </p:blipFill>
          <p:spPr>
            <a:xfrm>
              <a:off x="18224780" y="27780092"/>
              <a:ext cx="4165277" cy="777766"/>
            </a:xfrm>
            <a:prstGeom prst="rect">
              <a:avLst/>
            </a:prstGeom>
          </p:spPr>
        </p:pic>
        <p:pic>
          <p:nvPicPr>
            <p:cNvPr id="9" name="Picture 8" descr="Text&#10;&#10;Description automatically generated">
              <a:extLst>
                <a:ext uri="{FF2B5EF4-FFF2-40B4-BE49-F238E27FC236}">
                  <a16:creationId xmlns:a16="http://schemas.microsoft.com/office/drawing/2014/main" id="{51FE6048-6BA8-8439-49CE-AC0E66887CA7}"/>
                </a:ext>
              </a:extLst>
            </p:cNvPr>
            <p:cNvPicPr>
              <a:picLocks noChangeAspect="1"/>
            </p:cNvPicPr>
            <p:nvPr/>
          </p:nvPicPr>
          <p:blipFill rotWithShape="1">
            <a:blip r:embed="rId16"/>
            <a:srcRect t="62430" r="29154"/>
            <a:stretch/>
          </p:blipFill>
          <p:spPr>
            <a:xfrm>
              <a:off x="18224780" y="26484288"/>
              <a:ext cx="5317477" cy="1202385"/>
            </a:xfrm>
            <a:prstGeom prst="rect">
              <a:avLst/>
            </a:prstGeom>
          </p:spPr>
        </p:pic>
      </p:grpSp>
      <p:grpSp>
        <p:nvGrpSpPr>
          <p:cNvPr id="789" name="Group 788">
            <a:extLst>
              <a:ext uri="{FF2B5EF4-FFF2-40B4-BE49-F238E27FC236}">
                <a16:creationId xmlns:a16="http://schemas.microsoft.com/office/drawing/2014/main" id="{02FC3991-3399-0B00-4CCC-5AC51FF87CA7}"/>
              </a:ext>
            </a:extLst>
          </p:cNvPr>
          <p:cNvGrpSpPr/>
          <p:nvPr/>
        </p:nvGrpSpPr>
        <p:grpSpPr>
          <a:xfrm>
            <a:off x="20046148" y="9886757"/>
            <a:ext cx="1900238" cy="743433"/>
            <a:chOff x="26020502" y="26590542"/>
            <a:chExt cx="5067300" cy="1982489"/>
          </a:xfrm>
        </p:grpSpPr>
        <p:pic>
          <p:nvPicPr>
            <p:cNvPr id="4" name="Picture 3" descr="Text&#10;&#10;Description automatically generated with medium confidence">
              <a:extLst>
                <a:ext uri="{FF2B5EF4-FFF2-40B4-BE49-F238E27FC236}">
                  <a16:creationId xmlns:a16="http://schemas.microsoft.com/office/drawing/2014/main" id="{B2C30E52-D361-1018-9A57-B6A80144EE1A}"/>
                </a:ext>
              </a:extLst>
            </p:cNvPr>
            <p:cNvPicPr>
              <a:picLocks noChangeAspect="1"/>
            </p:cNvPicPr>
            <p:nvPr/>
          </p:nvPicPr>
          <p:blipFill rotWithShape="1">
            <a:blip r:embed="rId17"/>
            <a:srcRect l="-1" t="45804" r="44785"/>
            <a:stretch/>
          </p:blipFill>
          <p:spPr>
            <a:xfrm>
              <a:off x="26020502" y="27795265"/>
              <a:ext cx="5067299" cy="777766"/>
            </a:xfrm>
            <a:prstGeom prst="rect">
              <a:avLst/>
            </a:prstGeom>
          </p:spPr>
        </p:pic>
        <p:pic>
          <p:nvPicPr>
            <p:cNvPr id="11" name="Picture 10" descr="Text, letter&#10;&#10;Description automatically generated">
              <a:extLst>
                <a:ext uri="{FF2B5EF4-FFF2-40B4-BE49-F238E27FC236}">
                  <a16:creationId xmlns:a16="http://schemas.microsoft.com/office/drawing/2014/main" id="{3ECA9C1E-1F24-9F1D-C331-72821C9C77AE}"/>
                </a:ext>
              </a:extLst>
            </p:cNvPr>
            <p:cNvPicPr>
              <a:picLocks noChangeAspect="1"/>
            </p:cNvPicPr>
            <p:nvPr/>
          </p:nvPicPr>
          <p:blipFill>
            <a:blip r:embed="rId18"/>
            <a:stretch>
              <a:fillRect/>
            </a:stretch>
          </p:blipFill>
          <p:spPr>
            <a:xfrm>
              <a:off x="26020502" y="26590542"/>
              <a:ext cx="5067300" cy="762000"/>
            </a:xfrm>
            <a:prstGeom prst="rect">
              <a:avLst/>
            </a:prstGeom>
          </p:spPr>
        </p:pic>
        <p:pic>
          <p:nvPicPr>
            <p:cNvPr id="17" name="Picture 16" descr="Text&#10;&#10;Description automatically generated with medium confidence">
              <a:extLst>
                <a:ext uri="{FF2B5EF4-FFF2-40B4-BE49-F238E27FC236}">
                  <a16:creationId xmlns:a16="http://schemas.microsoft.com/office/drawing/2014/main" id="{C8EC54EE-004B-1E3F-5964-901DB2778CB1}"/>
                </a:ext>
              </a:extLst>
            </p:cNvPr>
            <p:cNvPicPr>
              <a:picLocks noChangeAspect="1"/>
            </p:cNvPicPr>
            <p:nvPr/>
          </p:nvPicPr>
          <p:blipFill rotWithShape="1">
            <a:blip r:embed="rId17"/>
            <a:srcRect r="32828" b="73319"/>
            <a:stretch/>
          </p:blipFill>
          <p:spPr>
            <a:xfrm>
              <a:off x="26020502" y="27322729"/>
              <a:ext cx="5067300" cy="382894"/>
            </a:xfrm>
            <a:prstGeom prst="rect">
              <a:avLst/>
            </a:prstGeom>
          </p:spPr>
        </p:pic>
      </p:grpSp>
      <p:sp>
        <p:nvSpPr>
          <p:cNvPr id="19" name="TextBox 18">
            <a:extLst>
              <a:ext uri="{FF2B5EF4-FFF2-40B4-BE49-F238E27FC236}">
                <a16:creationId xmlns:a16="http://schemas.microsoft.com/office/drawing/2014/main" id="{E7F75914-9DB7-76BA-FA5A-46E8B1ACE923}"/>
              </a:ext>
            </a:extLst>
          </p:cNvPr>
          <p:cNvSpPr txBox="1"/>
          <p:nvPr/>
        </p:nvSpPr>
        <p:spPr>
          <a:xfrm>
            <a:off x="16932058" y="10607319"/>
            <a:ext cx="3674019" cy="323165"/>
          </a:xfrm>
          <a:prstGeom prst="rect">
            <a:avLst/>
          </a:prstGeom>
          <a:noFill/>
        </p:spPr>
        <p:txBody>
          <a:bodyPr wrap="none" rtlCol="0">
            <a:spAutoFit/>
          </a:bodyPr>
          <a:lstStyle/>
          <a:p>
            <a:r>
              <a:rPr lang="en-US" sz="1500" b="1" dirty="0">
                <a:solidFill>
                  <a:schemeClr val="accent2">
                    <a:lumMod val="75000"/>
                  </a:schemeClr>
                </a:solidFill>
              </a:rPr>
              <a:t>Case 2: </a:t>
            </a:r>
            <a:r>
              <a:rPr lang="en-US" sz="1350" b="1" dirty="0">
                <a:solidFill>
                  <a:schemeClr val="accent2">
                    <a:lumMod val="75000"/>
                  </a:schemeClr>
                </a:solidFill>
              </a:rPr>
              <a:t>Missing Data independent of response </a:t>
            </a:r>
            <a:r>
              <a:rPr lang="en-US" sz="1350" b="1" i="1" dirty="0">
                <a:solidFill>
                  <a:schemeClr val="accent2">
                    <a:lumMod val="75000"/>
                  </a:schemeClr>
                </a:solidFill>
              </a:rPr>
              <a:t>Y</a:t>
            </a:r>
            <a:endParaRPr lang="en-US" sz="1350" b="1" dirty="0">
              <a:solidFill>
                <a:schemeClr val="accent2">
                  <a:lumMod val="75000"/>
                </a:schemeClr>
              </a:solidFill>
            </a:endParaRPr>
          </a:p>
        </p:txBody>
      </p:sp>
      <p:sp>
        <p:nvSpPr>
          <p:cNvPr id="22" name="TextBox 21">
            <a:extLst>
              <a:ext uri="{FF2B5EF4-FFF2-40B4-BE49-F238E27FC236}">
                <a16:creationId xmlns:a16="http://schemas.microsoft.com/office/drawing/2014/main" id="{1836D78E-2845-258E-E973-F4AEDE564C11}"/>
              </a:ext>
            </a:extLst>
          </p:cNvPr>
          <p:cNvSpPr txBox="1"/>
          <p:nvPr/>
        </p:nvSpPr>
        <p:spPr>
          <a:xfrm>
            <a:off x="17452330" y="12192397"/>
            <a:ext cx="1282723" cy="253916"/>
          </a:xfrm>
          <a:prstGeom prst="rect">
            <a:avLst/>
          </a:prstGeom>
          <a:noFill/>
        </p:spPr>
        <p:txBody>
          <a:bodyPr wrap="none" rtlCol="0">
            <a:spAutoFit/>
          </a:bodyPr>
          <a:lstStyle/>
          <a:p>
            <a:r>
              <a:rPr lang="en-US" sz="1050" dirty="0"/>
              <a:t>Multiple Imputation</a:t>
            </a:r>
          </a:p>
        </p:txBody>
      </p:sp>
      <p:sp>
        <p:nvSpPr>
          <p:cNvPr id="23" name="TextBox 22">
            <a:extLst>
              <a:ext uri="{FF2B5EF4-FFF2-40B4-BE49-F238E27FC236}">
                <a16:creationId xmlns:a16="http://schemas.microsoft.com/office/drawing/2014/main" id="{28A2FF04-18B4-66F1-C08D-080D2371AC04}"/>
              </a:ext>
            </a:extLst>
          </p:cNvPr>
          <p:cNvSpPr txBox="1"/>
          <p:nvPr/>
        </p:nvSpPr>
        <p:spPr>
          <a:xfrm>
            <a:off x="20444233" y="12229420"/>
            <a:ext cx="1111202" cy="253916"/>
          </a:xfrm>
          <a:prstGeom prst="rect">
            <a:avLst/>
          </a:prstGeom>
          <a:noFill/>
        </p:spPr>
        <p:txBody>
          <a:bodyPr wrap="none" rtlCol="0">
            <a:spAutoFit/>
          </a:bodyPr>
          <a:lstStyle/>
          <a:p>
            <a:r>
              <a:rPr lang="en-US" sz="1050" dirty="0"/>
              <a:t>Listwise Deletion</a:t>
            </a:r>
          </a:p>
        </p:txBody>
      </p:sp>
      <p:grpSp>
        <p:nvGrpSpPr>
          <p:cNvPr id="793" name="Group 792">
            <a:extLst>
              <a:ext uri="{FF2B5EF4-FFF2-40B4-BE49-F238E27FC236}">
                <a16:creationId xmlns:a16="http://schemas.microsoft.com/office/drawing/2014/main" id="{68DAA845-0528-3E88-DDF3-2D99569D4174}"/>
              </a:ext>
            </a:extLst>
          </p:cNvPr>
          <p:cNvGrpSpPr/>
          <p:nvPr/>
        </p:nvGrpSpPr>
        <p:grpSpPr>
          <a:xfrm>
            <a:off x="17079545" y="12496216"/>
            <a:ext cx="1919498" cy="722275"/>
            <a:chOff x="17536766" y="32258557"/>
            <a:chExt cx="5118661" cy="1926066"/>
          </a:xfrm>
        </p:grpSpPr>
        <p:pic>
          <p:nvPicPr>
            <p:cNvPr id="33" name="Picture 32">
              <a:extLst>
                <a:ext uri="{FF2B5EF4-FFF2-40B4-BE49-F238E27FC236}">
                  <a16:creationId xmlns:a16="http://schemas.microsoft.com/office/drawing/2014/main" id="{CC32499B-571F-4953-7911-4AB6CFE92595}"/>
                </a:ext>
              </a:extLst>
            </p:cNvPr>
            <p:cNvPicPr>
              <a:picLocks noChangeAspect="1"/>
            </p:cNvPicPr>
            <p:nvPr/>
          </p:nvPicPr>
          <p:blipFill>
            <a:blip r:embed="rId19"/>
            <a:stretch>
              <a:fillRect/>
            </a:stretch>
          </p:blipFill>
          <p:spPr>
            <a:xfrm>
              <a:off x="17536766" y="33435323"/>
              <a:ext cx="4343400" cy="749300"/>
            </a:xfrm>
            <a:prstGeom prst="rect">
              <a:avLst/>
            </a:prstGeom>
          </p:spPr>
        </p:pic>
        <p:pic>
          <p:nvPicPr>
            <p:cNvPr id="35" name="Picture 34">
              <a:extLst>
                <a:ext uri="{FF2B5EF4-FFF2-40B4-BE49-F238E27FC236}">
                  <a16:creationId xmlns:a16="http://schemas.microsoft.com/office/drawing/2014/main" id="{36C64111-F475-93DE-F762-6A7494D0BEC2}"/>
                </a:ext>
              </a:extLst>
            </p:cNvPr>
            <p:cNvPicPr>
              <a:picLocks noChangeAspect="1"/>
            </p:cNvPicPr>
            <p:nvPr/>
          </p:nvPicPr>
          <p:blipFill>
            <a:blip r:embed="rId20"/>
            <a:stretch>
              <a:fillRect/>
            </a:stretch>
          </p:blipFill>
          <p:spPr>
            <a:xfrm>
              <a:off x="17575427" y="32258557"/>
              <a:ext cx="5080000" cy="1206500"/>
            </a:xfrm>
            <a:prstGeom prst="rect">
              <a:avLst/>
            </a:prstGeom>
          </p:spPr>
        </p:pic>
      </p:grpSp>
      <p:grpSp>
        <p:nvGrpSpPr>
          <p:cNvPr id="792" name="Group 791">
            <a:extLst>
              <a:ext uri="{FF2B5EF4-FFF2-40B4-BE49-F238E27FC236}">
                <a16:creationId xmlns:a16="http://schemas.microsoft.com/office/drawing/2014/main" id="{5F8BF13A-11A2-B87C-46BB-22711D138061}"/>
              </a:ext>
            </a:extLst>
          </p:cNvPr>
          <p:cNvGrpSpPr/>
          <p:nvPr/>
        </p:nvGrpSpPr>
        <p:grpSpPr>
          <a:xfrm>
            <a:off x="20025932" y="12489354"/>
            <a:ext cx="1939133" cy="742246"/>
            <a:chOff x="25704891" y="32399530"/>
            <a:chExt cx="5171022" cy="1979322"/>
          </a:xfrm>
        </p:grpSpPr>
        <p:pic>
          <p:nvPicPr>
            <p:cNvPr id="37" name="Picture 36" descr="Graphical user interface, application, Teams&#10;&#10;Description automatically generated">
              <a:extLst>
                <a:ext uri="{FF2B5EF4-FFF2-40B4-BE49-F238E27FC236}">
                  <a16:creationId xmlns:a16="http://schemas.microsoft.com/office/drawing/2014/main" id="{2D85D9A6-EAEE-DCD8-212C-1745E45BD7DF}"/>
                </a:ext>
              </a:extLst>
            </p:cNvPr>
            <p:cNvPicPr>
              <a:picLocks noChangeAspect="1"/>
            </p:cNvPicPr>
            <p:nvPr/>
          </p:nvPicPr>
          <p:blipFill>
            <a:blip r:embed="rId21"/>
            <a:stretch>
              <a:fillRect/>
            </a:stretch>
          </p:blipFill>
          <p:spPr>
            <a:xfrm>
              <a:off x="25704891" y="33566052"/>
              <a:ext cx="3975100" cy="812800"/>
            </a:xfrm>
            <a:prstGeom prst="rect">
              <a:avLst/>
            </a:prstGeom>
          </p:spPr>
        </p:pic>
        <p:pic>
          <p:nvPicPr>
            <p:cNvPr id="39" name="Picture 38" descr="Text&#10;&#10;Description automatically generated">
              <a:extLst>
                <a:ext uri="{FF2B5EF4-FFF2-40B4-BE49-F238E27FC236}">
                  <a16:creationId xmlns:a16="http://schemas.microsoft.com/office/drawing/2014/main" id="{FFC7029C-34C4-CF73-AD34-3B5C33E8FF1C}"/>
                </a:ext>
              </a:extLst>
            </p:cNvPr>
            <p:cNvPicPr>
              <a:picLocks noChangeAspect="1"/>
            </p:cNvPicPr>
            <p:nvPr/>
          </p:nvPicPr>
          <p:blipFill>
            <a:blip r:embed="rId22"/>
            <a:stretch>
              <a:fillRect/>
            </a:stretch>
          </p:blipFill>
          <p:spPr>
            <a:xfrm>
              <a:off x="25757813" y="32399530"/>
              <a:ext cx="5118100" cy="1206500"/>
            </a:xfrm>
            <a:prstGeom prst="rect">
              <a:avLst/>
            </a:prstGeom>
          </p:spPr>
        </p:pic>
      </p:grpSp>
      <p:grpSp>
        <p:nvGrpSpPr>
          <p:cNvPr id="785" name="Group 784">
            <a:extLst>
              <a:ext uri="{FF2B5EF4-FFF2-40B4-BE49-F238E27FC236}">
                <a16:creationId xmlns:a16="http://schemas.microsoft.com/office/drawing/2014/main" id="{6B71BE9D-F035-D509-39A3-FDA8A4D45AEB}"/>
              </a:ext>
            </a:extLst>
          </p:cNvPr>
          <p:cNvGrpSpPr/>
          <p:nvPr/>
        </p:nvGrpSpPr>
        <p:grpSpPr>
          <a:xfrm>
            <a:off x="18506947" y="11127957"/>
            <a:ext cx="1830780" cy="1055415"/>
            <a:chOff x="17773348" y="34683234"/>
            <a:chExt cx="4882079" cy="2520676"/>
          </a:xfrm>
        </p:grpSpPr>
        <p:pic>
          <p:nvPicPr>
            <p:cNvPr id="41" name="Picture 40" descr="Table, Excel&#10;&#10;Description automatically generated">
              <a:extLst>
                <a:ext uri="{FF2B5EF4-FFF2-40B4-BE49-F238E27FC236}">
                  <a16:creationId xmlns:a16="http://schemas.microsoft.com/office/drawing/2014/main" id="{5496E6E0-A293-C174-B8A8-3D4F3ACA493B}"/>
                </a:ext>
              </a:extLst>
            </p:cNvPr>
            <p:cNvPicPr>
              <a:picLocks noChangeAspect="1"/>
            </p:cNvPicPr>
            <p:nvPr/>
          </p:nvPicPr>
          <p:blipFill rotWithShape="1">
            <a:blip r:embed="rId23"/>
            <a:srcRect l="149" t="34122" r="-1" b="24949"/>
            <a:stretch/>
          </p:blipFill>
          <p:spPr>
            <a:xfrm>
              <a:off x="17773349" y="34961822"/>
              <a:ext cx="4882078" cy="2242088"/>
            </a:xfrm>
            <a:prstGeom prst="rect">
              <a:avLst/>
            </a:prstGeom>
          </p:spPr>
        </p:pic>
        <p:pic>
          <p:nvPicPr>
            <p:cNvPr id="43" name="Picture 42">
              <a:extLst>
                <a:ext uri="{FF2B5EF4-FFF2-40B4-BE49-F238E27FC236}">
                  <a16:creationId xmlns:a16="http://schemas.microsoft.com/office/drawing/2014/main" id="{EE6D6CBE-F947-C366-5196-921A4595AC13}"/>
                </a:ext>
              </a:extLst>
            </p:cNvPr>
            <p:cNvPicPr>
              <a:picLocks noChangeAspect="1"/>
            </p:cNvPicPr>
            <p:nvPr/>
          </p:nvPicPr>
          <p:blipFill>
            <a:blip r:embed="rId24"/>
            <a:stretch>
              <a:fillRect/>
            </a:stretch>
          </p:blipFill>
          <p:spPr>
            <a:xfrm>
              <a:off x="17773348" y="34683234"/>
              <a:ext cx="4882079" cy="272022"/>
            </a:xfrm>
            <a:prstGeom prst="rect">
              <a:avLst/>
            </a:prstGeom>
          </p:spPr>
        </p:pic>
      </p:grpSp>
      <p:sp>
        <p:nvSpPr>
          <p:cNvPr id="44" name="TextBox 43">
            <a:extLst>
              <a:ext uri="{FF2B5EF4-FFF2-40B4-BE49-F238E27FC236}">
                <a16:creationId xmlns:a16="http://schemas.microsoft.com/office/drawing/2014/main" id="{396E90D3-1081-E998-E512-43464DD67270}"/>
              </a:ext>
            </a:extLst>
          </p:cNvPr>
          <p:cNvSpPr txBox="1"/>
          <p:nvPr/>
        </p:nvSpPr>
        <p:spPr>
          <a:xfrm>
            <a:off x="16843879" y="13272358"/>
            <a:ext cx="5553572" cy="288541"/>
          </a:xfrm>
          <a:prstGeom prst="rect">
            <a:avLst/>
          </a:prstGeom>
          <a:noFill/>
        </p:spPr>
        <p:txBody>
          <a:bodyPr wrap="none" rtlCol="0">
            <a:spAutoFit/>
          </a:bodyPr>
          <a:lstStyle/>
          <a:p>
            <a:r>
              <a:rPr lang="en-US" sz="1275" b="1" dirty="0">
                <a:solidFill>
                  <a:schemeClr val="accent2">
                    <a:lumMod val="75000"/>
                  </a:schemeClr>
                </a:solidFill>
              </a:rPr>
              <a:t>Case 3: Logistic regression model &amp; probability to be missing depends </a:t>
            </a:r>
            <a:r>
              <a:rPr lang="en-US" sz="1275" b="1" i="1" dirty="0">
                <a:solidFill>
                  <a:schemeClr val="accent2">
                    <a:lumMod val="75000"/>
                  </a:schemeClr>
                </a:solidFill>
              </a:rPr>
              <a:t>only</a:t>
            </a:r>
            <a:r>
              <a:rPr lang="en-US" sz="1275" b="1" dirty="0">
                <a:solidFill>
                  <a:schemeClr val="accent2">
                    <a:lumMod val="75000"/>
                  </a:schemeClr>
                </a:solidFill>
              </a:rPr>
              <a:t> on </a:t>
            </a:r>
            <a:r>
              <a:rPr lang="en-US" sz="1275" b="1" i="1" dirty="0">
                <a:solidFill>
                  <a:schemeClr val="accent2">
                    <a:lumMod val="75000"/>
                  </a:schemeClr>
                </a:solidFill>
              </a:rPr>
              <a:t>Y</a:t>
            </a:r>
            <a:endParaRPr lang="en-US" sz="1275"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46" name="TextBox 45">
                <a:extLst>
                  <a:ext uri="{FF2B5EF4-FFF2-40B4-BE49-F238E27FC236}">
                    <a16:creationId xmlns:a16="http://schemas.microsoft.com/office/drawing/2014/main" id="{56E6EDD7-0C2D-AD2A-6C73-A37E5CBC0549}"/>
                  </a:ext>
                </a:extLst>
              </p:cNvPr>
              <p:cNvSpPr txBox="1"/>
              <p:nvPr/>
            </p:nvSpPr>
            <p:spPr>
              <a:xfrm>
                <a:off x="16863287" y="13502652"/>
                <a:ext cx="5392424" cy="584904"/>
              </a:xfrm>
              <a:prstGeom prst="rect">
                <a:avLst/>
              </a:prstGeom>
              <a:noFill/>
            </p:spPr>
            <p:txBody>
              <a:bodyPr wrap="square">
                <a:spAutoFit/>
              </a:bodyPr>
              <a:lstStyle/>
              <a:p>
                <a:pPr>
                  <a:lnSpc>
                    <a:spcPct val="150000"/>
                  </a:lnSpc>
                </a:pPr>
                <a:r>
                  <a:rPr lang="en-US" sz="1125" b="1" dirty="0"/>
                  <a:t>Determining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𝟏</m:t>
                        </m:r>
                      </m:sub>
                    </m:sSub>
                    <m:r>
                      <a:rPr lang="en-US" sz="1125" b="1" i="1">
                        <a:latin typeface="Cambria Math" panose="02040503050406030204" pitchFamily="18" charset="0"/>
                      </a:rPr>
                      <m:t>=</m:t>
                    </m:r>
                    <m:r>
                      <a:rPr lang="en-US" sz="1125" b="1" i="1">
                        <a:latin typeface="Cambria Math" panose="02040503050406030204" pitchFamily="18" charset="0"/>
                      </a:rPr>
                      <m:t>𝟏</m:t>
                    </m:r>
                  </m:oMath>
                </a14:m>
                <a:r>
                  <a:rPr lang="en-US" sz="1125" b="1" dirty="0"/>
                  <a:t>, </a:t>
                </a:r>
                <a14:m>
                  <m:oMath xmlns:m="http://schemas.openxmlformats.org/officeDocument/2006/math">
                    <m:sSub>
                      <m:sSubPr>
                        <m:ctrlPr>
                          <a:rPr lang="en-US" sz="1125" b="1" i="1">
                            <a:latin typeface="Cambria Math" panose="02040503050406030204" pitchFamily="18" charset="0"/>
                          </a:rPr>
                        </m:ctrlPr>
                      </m:sSubPr>
                      <m:e>
                        <m:r>
                          <a:rPr lang="en-US" sz="1125" b="1" i="1">
                            <a:latin typeface="Cambria Math" panose="02040503050406030204" pitchFamily="18" charset="0"/>
                          </a:rPr>
                          <m:t>𝜷</m:t>
                        </m:r>
                      </m:e>
                      <m:sub>
                        <m:r>
                          <a:rPr lang="en-US" sz="1125" b="1" i="1">
                            <a:latin typeface="Cambria Math" panose="02040503050406030204" pitchFamily="18" charset="0"/>
                          </a:rPr>
                          <m:t>𝟐</m:t>
                        </m:r>
                      </m:sub>
                    </m:sSub>
                  </m:oMath>
                </a14:m>
                <a:r>
                  <a:rPr lang="en-US" sz="1125" b="1" dirty="0"/>
                  <a:t> = 2  </a:t>
                </a:r>
                <a:r>
                  <a:rPr lang="en-US" sz="1125" dirty="0"/>
                  <a:t>in logistic regression model. MNAR missingness where </a:t>
                </a:r>
                <a:r>
                  <a:rPr lang="en-US" sz="1125" i="1" dirty="0"/>
                  <a:t>Y = 0 </a:t>
                </a:r>
                <a:r>
                  <a:rPr lang="en-US" sz="1125" dirty="0"/>
                  <a:t>observations have greater missingness probability for predictors than </a:t>
                </a:r>
                <a:r>
                  <a:rPr lang="en-US" sz="1125" i="1" dirty="0"/>
                  <a:t>Y = 1 </a:t>
                </a:r>
                <a:r>
                  <a:rPr lang="en-US" sz="1125" dirty="0"/>
                  <a:t>cases</a:t>
                </a:r>
              </a:p>
            </p:txBody>
          </p:sp>
        </mc:Choice>
        <mc:Fallback xmlns="">
          <p:sp>
            <p:nvSpPr>
              <p:cNvPr id="46" name="TextBox 45">
                <a:extLst>
                  <a:ext uri="{FF2B5EF4-FFF2-40B4-BE49-F238E27FC236}">
                    <a16:creationId xmlns:a16="http://schemas.microsoft.com/office/drawing/2014/main" id="{56E6EDD7-0C2D-AD2A-6C73-A37E5CBC0549}"/>
                  </a:ext>
                </a:extLst>
              </p:cNvPr>
              <p:cNvSpPr txBox="1">
                <a:spLocks noRot="1" noChangeAspect="1" noMove="1" noResize="1" noEditPoints="1" noAdjustHandles="1" noChangeArrowheads="1" noChangeShapeType="1" noTextEdit="1"/>
              </p:cNvSpPr>
              <p:nvPr/>
            </p:nvSpPr>
            <p:spPr>
              <a:xfrm>
                <a:off x="16863287" y="13502652"/>
                <a:ext cx="5392424" cy="584904"/>
              </a:xfrm>
              <a:prstGeom prst="rect">
                <a:avLst/>
              </a:prstGeom>
              <a:blipFill>
                <a:blip r:embed="rId25"/>
                <a:stretch>
                  <a:fillRect b="-6383"/>
                </a:stretch>
              </a:blipFill>
            </p:spPr>
            <p:txBody>
              <a:bodyPr/>
              <a:lstStyle/>
              <a:p>
                <a:r>
                  <a:rPr lang="en-US">
                    <a:noFill/>
                  </a:rPr>
                  <a:t> </a:t>
                </a:r>
              </a:p>
            </p:txBody>
          </p:sp>
        </mc:Fallback>
      </mc:AlternateContent>
      <p:sp>
        <p:nvSpPr>
          <p:cNvPr id="49" name="TextBox 48">
            <a:extLst>
              <a:ext uri="{FF2B5EF4-FFF2-40B4-BE49-F238E27FC236}">
                <a16:creationId xmlns:a16="http://schemas.microsoft.com/office/drawing/2014/main" id="{6FC8CAA4-CE09-55D8-12A8-FBDB3911F4AA}"/>
              </a:ext>
            </a:extLst>
          </p:cNvPr>
          <p:cNvSpPr txBox="1"/>
          <p:nvPr/>
        </p:nvSpPr>
        <p:spPr>
          <a:xfrm>
            <a:off x="17067512" y="14110457"/>
            <a:ext cx="1282723" cy="253916"/>
          </a:xfrm>
          <a:prstGeom prst="rect">
            <a:avLst/>
          </a:prstGeom>
          <a:noFill/>
        </p:spPr>
        <p:txBody>
          <a:bodyPr wrap="none" rtlCol="0">
            <a:spAutoFit/>
          </a:bodyPr>
          <a:lstStyle/>
          <a:p>
            <a:r>
              <a:rPr lang="en-US" sz="1050" dirty="0"/>
              <a:t>Multiple Imputation</a:t>
            </a:r>
          </a:p>
        </p:txBody>
      </p:sp>
      <p:sp>
        <p:nvSpPr>
          <p:cNvPr id="50" name="TextBox 49">
            <a:extLst>
              <a:ext uri="{FF2B5EF4-FFF2-40B4-BE49-F238E27FC236}">
                <a16:creationId xmlns:a16="http://schemas.microsoft.com/office/drawing/2014/main" id="{25834D4B-9FF0-DB62-2678-19D41A873C1A}"/>
              </a:ext>
            </a:extLst>
          </p:cNvPr>
          <p:cNvSpPr txBox="1"/>
          <p:nvPr/>
        </p:nvSpPr>
        <p:spPr>
          <a:xfrm>
            <a:off x="20666322" y="14136683"/>
            <a:ext cx="1111202" cy="253916"/>
          </a:xfrm>
          <a:prstGeom prst="rect">
            <a:avLst/>
          </a:prstGeom>
          <a:noFill/>
        </p:spPr>
        <p:txBody>
          <a:bodyPr wrap="none" rtlCol="0">
            <a:spAutoFit/>
          </a:bodyPr>
          <a:lstStyle/>
          <a:p>
            <a:r>
              <a:rPr lang="en-US" sz="1050" dirty="0"/>
              <a:t>Listwise Deletion</a:t>
            </a:r>
          </a:p>
        </p:txBody>
      </p:sp>
      <p:grpSp>
        <p:nvGrpSpPr>
          <p:cNvPr id="806" name="Group 805">
            <a:extLst>
              <a:ext uri="{FF2B5EF4-FFF2-40B4-BE49-F238E27FC236}">
                <a16:creationId xmlns:a16="http://schemas.microsoft.com/office/drawing/2014/main" id="{D1FB0381-5FC3-DA68-6123-86A3C581B8A2}"/>
              </a:ext>
            </a:extLst>
          </p:cNvPr>
          <p:cNvGrpSpPr/>
          <p:nvPr/>
        </p:nvGrpSpPr>
        <p:grpSpPr>
          <a:xfrm>
            <a:off x="16870637" y="14454628"/>
            <a:ext cx="1839903" cy="610187"/>
            <a:chOff x="18113454" y="40595173"/>
            <a:chExt cx="4906407" cy="1627164"/>
          </a:xfrm>
        </p:grpSpPr>
        <p:pic>
          <p:nvPicPr>
            <p:cNvPr id="52" name="Picture 51">
              <a:extLst>
                <a:ext uri="{FF2B5EF4-FFF2-40B4-BE49-F238E27FC236}">
                  <a16:creationId xmlns:a16="http://schemas.microsoft.com/office/drawing/2014/main" id="{1872EDE3-C4A8-0B5D-29E0-6A481E69F574}"/>
                </a:ext>
              </a:extLst>
            </p:cNvPr>
            <p:cNvPicPr>
              <a:picLocks noChangeAspect="1"/>
            </p:cNvPicPr>
            <p:nvPr/>
          </p:nvPicPr>
          <p:blipFill>
            <a:blip r:embed="rId26"/>
            <a:stretch>
              <a:fillRect/>
            </a:stretch>
          </p:blipFill>
          <p:spPr>
            <a:xfrm>
              <a:off x="18130361" y="40595173"/>
              <a:ext cx="4889500" cy="812800"/>
            </a:xfrm>
            <a:prstGeom prst="rect">
              <a:avLst/>
            </a:prstGeom>
          </p:spPr>
        </p:pic>
        <p:pic>
          <p:nvPicPr>
            <p:cNvPr id="54" name="Picture 53">
              <a:extLst>
                <a:ext uri="{FF2B5EF4-FFF2-40B4-BE49-F238E27FC236}">
                  <a16:creationId xmlns:a16="http://schemas.microsoft.com/office/drawing/2014/main" id="{C94A2182-F9C6-8F3F-7366-072790E1FB7D}"/>
                </a:ext>
              </a:extLst>
            </p:cNvPr>
            <p:cNvPicPr>
              <a:picLocks noChangeAspect="1"/>
            </p:cNvPicPr>
            <p:nvPr/>
          </p:nvPicPr>
          <p:blipFill>
            <a:blip r:embed="rId27"/>
            <a:stretch>
              <a:fillRect/>
            </a:stretch>
          </p:blipFill>
          <p:spPr>
            <a:xfrm>
              <a:off x="18113454" y="41473037"/>
              <a:ext cx="3098800" cy="749300"/>
            </a:xfrm>
            <a:prstGeom prst="rect">
              <a:avLst/>
            </a:prstGeom>
          </p:spPr>
        </p:pic>
      </p:grpSp>
      <p:grpSp>
        <p:nvGrpSpPr>
          <p:cNvPr id="805" name="Group 804">
            <a:extLst>
              <a:ext uri="{FF2B5EF4-FFF2-40B4-BE49-F238E27FC236}">
                <a16:creationId xmlns:a16="http://schemas.microsoft.com/office/drawing/2014/main" id="{1ABF5FC5-ED6B-49AA-2100-42803BF6853A}"/>
              </a:ext>
            </a:extLst>
          </p:cNvPr>
          <p:cNvGrpSpPr/>
          <p:nvPr/>
        </p:nvGrpSpPr>
        <p:grpSpPr>
          <a:xfrm>
            <a:off x="20225792" y="14439599"/>
            <a:ext cx="1877621" cy="629366"/>
            <a:chOff x="25499346" y="40544027"/>
            <a:chExt cx="5006990" cy="1678310"/>
          </a:xfrm>
        </p:grpSpPr>
        <p:pic>
          <p:nvPicPr>
            <p:cNvPr id="56" name="Picture 55" descr="Graphical user interface, text, application&#10;&#10;Description automatically generated">
              <a:extLst>
                <a:ext uri="{FF2B5EF4-FFF2-40B4-BE49-F238E27FC236}">
                  <a16:creationId xmlns:a16="http://schemas.microsoft.com/office/drawing/2014/main" id="{D1E91D8F-6F65-65B5-C969-06675D4DBD88}"/>
                </a:ext>
              </a:extLst>
            </p:cNvPr>
            <p:cNvPicPr>
              <a:picLocks noChangeAspect="1"/>
            </p:cNvPicPr>
            <p:nvPr/>
          </p:nvPicPr>
          <p:blipFill>
            <a:blip r:embed="rId28"/>
            <a:stretch>
              <a:fillRect/>
            </a:stretch>
          </p:blipFill>
          <p:spPr>
            <a:xfrm>
              <a:off x="25499346" y="41460337"/>
              <a:ext cx="4953000" cy="762000"/>
            </a:xfrm>
            <a:prstGeom prst="rect">
              <a:avLst/>
            </a:prstGeom>
          </p:spPr>
        </p:pic>
        <p:pic>
          <p:nvPicPr>
            <p:cNvPr id="58" name="Picture 57" descr="Text, letter&#10;&#10;Description automatically generated">
              <a:extLst>
                <a:ext uri="{FF2B5EF4-FFF2-40B4-BE49-F238E27FC236}">
                  <a16:creationId xmlns:a16="http://schemas.microsoft.com/office/drawing/2014/main" id="{FD9D6BA2-C1E7-DD9F-66AD-B993C337F4EE}"/>
                </a:ext>
              </a:extLst>
            </p:cNvPr>
            <p:cNvPicPr>
              <a:picLocks noChangeAspect="1"/>
            </p:cNvPicPr>
            <p:nvPr/>
          </p:nvPicPr>
          <p:blipFill>
            <a:blip r:embed="rId29"/>
            <a:stretch>
              <a:fillRect/>
            </a:stretch>
          </p:blipFill>
          <p:spPr>
            <a:xfrm>
              <a:off x="25553336" y="40544027"/>
              <a:ext cx="4953000" cy="825500"/>
            </a:xfrm>
            <a:prstGeom prst="rect">
              <a:avLst/>
            </a:prstGeom>
          </p:spPr>
        </p:pic>
      </p:grpSp>
      <p:pic>
        <p:nvPicPr>
          <p:cNvPr id="61" name="Picture 60" descr="Table&#10;&#10;Description automatically generated">
            <a:extLst>
              <a:ext uri="{FF2B5EF4-FFF2-40B4-BE49-F238E27FC236}">
                <a16:creationId xmlns:a16="http://schemas.microsoft.com/office/drawing/2014/main" id="{A4787385-C858-EB20-3D96-4D11D4C06394}"/>
              </a:ext>
            </a:extLst>
          </p:cNvPr>
          <p:cNvPicPr>
            <a:picLocks noChangeAspect="1"/>
          </p:cNvPicPr>
          <p:nvPr/>
        </p:nvPicPr>
        <p:blipFill>
          <a:blip r:embed="rId30"/>
          <a:stretch>
            <a:fillRect/>
          </a:stretch>
        </p:blipFill>
        <p:spPr>
          <a:xfrm>
            <a:off x="18582601" y="8881969"/>
            <a:ext cx="2066779" cy="628494"/>
          </a:xfrm>
          <a:prstGeom prst="rect">
            <a:avLst/>
          </a:prstGeom>
        </p:spPr>
      </p:pic>
      <p:grpSp>
        <p:nvGrpSpPr>
          <p:cNvPr id="783" name="Group 782">
            <a:extLst>
              <a:ext uri="{FF2B5EF4-FFF2-40B4-BE49-F238E27FC236}">
                <a16:creationId xmlns:a16="http://schemas.microsoft.com/office/drawing/2014/main" id="{896FAA4B-CE3F-10FC-0E86-FC5F6B8BD7EE}"/>
              </a:ext>
            </a:extLst>
          </p:cNvPr>
          <p:cNvGrpSpPr/>
          <p:nvPr/>
        </p:nvGrpSpPr>
        <p:grpSpPr>
          <a:xfrm>
            <a:off x="18757729" y="14059728"/>
            <a:ext cx="1292035" cy="1064322"/>
            <a:chOff x="13218615" y="37638583"/>
            <a:chExt cx="3930380" cy="3546387"/>
          </a:xfrm>
        </p:grpSpPr>
        <p:pic>
          <p:nvPicPr>
            <p:cNvPr id="63" name="Picture 62" descr="Table&#10;&#10;Description automatically generated">
              <a:extLst>
                <a:ext uri="{FF2B5EF4-FFF2-40B4-BE49-F238E27FC236}">
                  <a16:creationId xmlns:a16="http://schemas.microsoft.com/office/drawing/2014/main" id="{936D241A-4020-63CA-7B6A-C4D8528B6987}"/>
                </a:ext>
              </a:extLst>
            </p:cNvPr>
            <p:cNvPicPr>
              <a:picLocks noChangeAspect="1"/>
            </p:cNvPicPr>
            <p:nvPr/>
          </p:nvPicPr>
          <p:blipFill>
            <a:blip r:embed="rId31"/>
            <a:stretch>
              <a:fillRect/>
            </a:stretch>
          </p:blipFill>
          <p:spPr>
            <a:xfrm>
              <a:off x="13224695" y="37984570"/>
              <a:ext cx="3924300" cy="3200400"/>
            </a:xfrm>
            <a:prstGeom prst="rect">
              <a:avLst/>
            </a:prstGeom>
          </p:spPr>
        </p:pic>
        <p:pic>
          <p:nvPicPr>
            <p:cNvPr id="779" name="Picture 778">
              <a:extLst>
                <a:ext uri="{FF2B5EF4-FFF2-40B4-BE49-F238E27FC236}">
                  <a16:creationId xmlns:a16="http://schemas.microsoft.com/office/drawing/2014/main" id="{78009B8A-F557-C6AD-7BE3-8DAC4BC7BECA}"/>
                </a:ext>
              </a:extLst>
            </p:cNvPr>
            <p:cNvPicPr>
              <a:picLocks noChangeAspect="1"/>
            </p:cNvPicPr>
            <p:nvPr/>
          </p:nvPicPr>
          <p:blipFill>
            <a:blip r:embed="rId32"/>
            <a:stretch>
              <a:fillRect/>
            </a:stretch>
          </p:blipFill>
          <p:spPr>
            <a:xfrm>
              <a:off x="13218615" y="37638583"/>
              <a:ext cx="3898900" cy="393700"/>
            </a:xfrm>
            <a:prstGeom prst="rect">
              <a:avLst/>
            </a:prstGeom>
          </p:spPr>
        </p:pic>
      </p:grpSp>
      <mc:AlternateContent xmlns:mc="http://schemas.openxmlformats.org/markup-compatibility/2006" xmlns:a14="http://schemas.microsoft.com/office/drawing/2010/main">
        <mc:Choice Requires="a14">
          <p:sp>
            <p:nvSpPr>
              <p:cNvPr id="804" name="TextBox 803">
                <a:extLst>
                  <a:ext uri="{FF2B5EF4-FFF2-40B4-BE49-F238E27FC236}">
                    <a16:creationId xmlns:a16="http://schemas.microsoft.com/office/drawing/2014/main" id="{8E114C11-4943-8107-A836-31F4C2FAA6E3}"/>
                  </a:ext>
                </a:extLst>
              </p:cNvPr>
              <p:cNvSpPr txBox="1"/>
              <p:nvPr/>
            </p:nvSpPr>
            <p:spPr>
              <a:xfrm>
                <a:off x="16832667" y="10785110"/>
                <a:ext cx="5723295" cy="331629"/>
              </a:xfrm>
              <a:prstGeom prst="rect">
                <a:avLst/>
              </a:prstGeom>
              <a:noFill/>
            </p:spPr>
            <p:txBody>
              <a:bodyPr wrap="square">
                <a:spAutoFit/>
              </a:bodyPr>
              <a:lstStyle/>
              <a:p>
                <a:pPr>
                  <a:lnSpc>
                    <a:spcPct val="150000"/>
                  </a:lnSpc>
                </a:pPr>
                <a:r>
                  <a:rPr lang="en-US" sz="1088" b="1" dirty="0"/>
                  <a:t>Determining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𝟏</m:t>
                        </m:r>
                      </m:sub>
                    </m:sSub>
                    <m:r>
                      <a:rPr lang="en-US" sz="1088" b="1" i="1">
                        <a:latin typeface="Cambria Math" panose="02040503050406030204" pitchFamily="18" charset="0"/>
                      </a:rPr>
                      <m:t>=</m:t>
                    </m:r>
                    <m:r>
                      <a:rPr lang="en-US" sz="1088" b="1" i="1">
                        <a:latin typeface="Cambria Math" panose="02040503050406030204" pitchFamily="18" charset="0"/>
                      </a:rPr>
                      <m:t>𝟏</m:t>
                    </m:r>
                  </m:oMath>
                </a14:m>
                <a:r>
                  <a:rPr lang="en-US" sz="1088" b="1" dirty="0"/>
                  <a:t>,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𝟐</m:t>
                        </m:r>
                      </m:sub>
                    </m:sSub>
                  </m:oMath>
                </a14:m>
                <a:r>
                  <a:rPr lang="en-US" sz="1088" b="1" dirty="0"/>
                  <a:t> = 2,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𝟑</m:t>
                        </m:r>
                      </m:sub>
                    </m:sSub>
                  </m:oMath>
                </a14:m>
                <a:r>
                  <a:rPr lang="en-US" sz="1088" b="1" dirty="0"/>
                  <a:t> = 3, </a:t>
                </a:r>
                <a14:m>
                  <m:oMath xmlns:m="http://schemas.openxmlformats.org/officeDocument/2006/math">
                    <m:sSub>
                      <m:sSubPr>
                        <m:ctrlPr>
                          <a:rPr lang="en-US" sz="1088" b="1" i="1">
                            <a:latin typeface="Cambria Math" panose="02040503050406030204" pitchFamily="18" charset="0"/>
                          </a:rPr>
                        </m:ctrlPr>
                      </m:sSubPr>
                      <m:e>
                        <m:r>
                          <a:rPr lang="en-US" sz="1088" b="1" i="1">
                            <a:latin typeface="Cambria Math" panose="02040503050406030204" pitchFamily="18" charset="0"/>
                          </a:rPr>
                          <m:t>𝜷</m:t>
                        </m:r>
                      </m:e>
                      <m:sub>
                        <m:r>
                          <a:rPr lang="en-US" sz="1088" b="1" i="1">
                            <a:latin typeface="Cambria Math" panose="02040503050406030204" pitchFamily="18" charset="0"/>
                          </a:rPr>
                          <m:t>𝟒</m:t>
                        </m:r>
                      </m:sub>
                    </m:sSub>
                  </m:oMath>
                </a14:m>
                <a:r>
                  <a:rPr lang="en-US" sz="1088" b="1" dirty="0"/>
                  <a:t> = 4 </a:t>
                </a:r>
                <a:r>
                  <a:rPr lang="en-US" sz="1088" dirty="0"/>
                  <a:t>in model </a:t>
                </a:r>
                <a14:m>
                  <m:oMath xmlns:m="http://schemas.openxmlformats.org/officeDocument/2006/math">
                    <m:sSub>
                      <m:sSubPr>
                        <m:ctrlPr>
                          <a:rPr lang="en-US" sz="1088" i="1">
                            <a:latin typeface="Cambria Math" panose="02040503050406030204" pitchFamily="18" charset="0"/>
                          </a:rPr>
                        </m:ctrlPr>
                      </m:sSubPr>
                      <m:e>
                        <m:r>
                          <a:rPr lang="en-US" sz="1088" i="1">
                            <a:latin typeface="Cambria Math" panose="02040503050406030204" pitchFamily="18" charset="0"/>
                          </a:rPr>
                          <m:t>𝑦</m:t>
                        </m:r>
                      </m:e>
                      <m:sub>
                        <m:r>
                          <a:rPr lang="en-US" sz="1088" i="1">
                            <a:latin typeface="Cambria Math" panose="02040503050406030204" pitchFamily="18" charset="0"/>
                          </a:rPr>
                          <m:t>𝑖</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1,</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1</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2,</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2</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3,</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3</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𝑥</m:t>
                        </m:r>
                      </m:e>
                      <m:sub>
                        <m:r>
                          <a:rPr lang="en-US" sz="1088" i="1">
                            <a:latin typeface="Cambria Math" panose="02040503050406030204" pitchFamily="18" charset="0"/>
                          </a:rPr>
                          <m:t>4,</m:t>
                        </m:r>
                        <m:r>
                          <a:rPr lang="en-US" sz="1088" i="1">
                            <a:latin typeface="Cambria Math" panose="02040503050406030204" pitchFamily="18" charset="0"/>
                          </a:rPr>
                          <m:t>𝑖</m:t>
                        </m:r>
                      </m:sub>
                    </m:sSub>
                    <m:sSub>
                      <m:sSubPr>
                        <m:ctrlPr>
                          <a:rPr lang="en-US" sz="1088" i="1">
                            <a:latin typeface="Cambria Math" panose="02040503050406030204" pitchFamily="18" charset="0"/>
                          </a:rPr>
                        </m:ctrlPr>
                      </m:sSubPr>
                      <m:e>
                        <m:r>
                          <a:rPr lang="en-US" sz="1088" i="1">
                            <a:latin typeface="Cambria Math" panose="02040503050406030204" pitchFamily="18" charset="0"/>
                          </a:rPr>
                          <m:t>𝛽</m:t>
                        </m:r>
                      </m:e>
                      <m:sub>
                        <m:r>
                          <a:rPr lang="en-US" sz="1088" i="1">
                            <a:latin typeface="Cambria Math" panose="02040503050406030204" pitchFamily="18" charset="0"/>
                          </a:rPr>
                          <m:t>4</m:t>
                        </m:r>
                      </m:sub>
                    </m:sSub>
                    <m:r>
                      <a:rPr lang="en-US" sz="1088" i="1">
                        <a:latin typeface="Cambria Math" panose="02040503050406030204" pitchFamily="18" charset="0"/>
                      </a:rPr>
                      <m:t>+</m:t>
                    </m:r>
                    <m:sSub>
                      <m:sSubPr>
                        <m:ctrlPr>
                          <a:rPr lang="en-US" sz="1088" i="1">
                            <a:latin typeface="Cambria Math" panose="02040503050406030204" pitchFamily="18" charset="0"/>
                          </a:rPr>
                        </m:ctrlPr>
                      </m:sSubPr>
                      <m:e>
                        <m:r>
                          <a:rPr lang="en-US" sz="1088" i="1">
                            <a:latin typeface="Cambria Math" panose="02040503050406030204" pitchFamily="18" charset="0"/>
                          </a:rPr>
                          <m:t>𝜖</m:t>
                        </m:r>
                      </m:e>
                      <m:sub>
                        <m:r>
                          <a:rPr lang="en-US" sz="1088" i="1">
                            <a:latin typeface="Cambria Math" panose="02040503050406030204" pitchFamily="18" charset="0"/>
                          </a:rPr>
                          <m:t>𝑖</m:t>
                        </m:r>
                      </m:sub>
                    </m:sSub>
                  </m:oMath>
                </a14:m>
                <a:r>
                  <a:rPr lang="en-US" sz="1088" dirty="0"/>
                  <a:t> </a:t>
                </a:r>
              </a:p>
            </p:txBody>
          </p:sp>
        </mc:Choice>
        <mc:Fallback xmlns="">
          <p:sp>
            <p:nvSpPr>
              <p:cNvPr id="804" name="TextBox 803">
                <a:extLst>
                  <a:ext uri="{FF2B5EF4-FFF2-40B4-BE49-F238E27FC236}">
                    <a16:creationId xmlns:a16="http://schemas.microsoft.com/office/drawing/2014/main" id="{8E114C11-4943-8107-A836-31F4C2FAA6E3}"/>
                  </a:ext>
                </a:extLst>
              </p:cNvPr>
              <p:cNvSpPr txBox="1">
                <a:spLocks noRot="1" noChangeAspect="1" noMove="1" noResize="1" noEditPoints="1" noAdjustHandles="1" noChangeArrowheads="1" noChangeShapeType="1" noTextEdit="1"/>
              </p:cNvSpPr>
              <p:nvPr/>
            </p:nvSpPr>
            <p:spPr>
              <a:xfrm>
                <a:off x="16832667" y="10785110"/>
                <a:ext cx="5723295" cy="331629"/>
              </a:xfrm>
              <a:prstGeom prst="rect">
                <a:avLst/>
              </a:prstGeom>
              <a:blipFill>
                <a:blip r:embed="rId14"/>
                <a:stretch>
                  <a:fillRect b="-7407"/>
                </a:stretch>
              </a:blipFill>
            </p:spPr>
            <p:txBody>
              <a:bodyPr/>
              <a:lstStyle/>
              <a:p>
                <a:r>
                  <a:rPr lang="en-US">
                    <a:noFill/>
                  </a:rPr>
                  <a:t> </a:t>
                </a:r>
              </a:p>
            </p:txBody>
          </p:sp>
        </mc:Fallback>
      </mc:AlternateContent>
      <p:graphicFrame>
        <p:nvGraphicFramePr>
          <p:cNvPr id="807" name="Table 808">
            <a:extLst>
              <a:ext uri="{FF2B5EF4-FFF2-40B4-BE49-F238E27FC236}">
                <a16:creationId xmlns:a16="http://schemas.microsoft.com/office/drawing/2014/main" id="{0FA59198-B3A6-8831-3708-93BB74A7E459}"/>
              </a:ext>
            </a:extLst>
          </p:cNvPr>
          <p:cNvGraphicFramePr>
            <a:graphicFrameLocks noGrp="1"/>
          </p:cNvGraphicFramePr>
          <p:nvPr/>
        </p:nvGraphicFramePr>
        <p:xfrm>
          <a:off x="17208743" y="15484951"/>
          <a:ext cx="4722224" cy="822960"/>
        </p:xfrm>
        <a:graphic>
          <a:graphicData uri="http://schemas.openxmlformats.org/drawingml/2006/table">
            <a:tbl>
              <a:tblPr firstRow="1" bandRow="1">
                <a:tableStyleId>{5C22544A-7EE6-4342-B048-85BDC9FD1C3A}</a:tableStyleId>
              </a:tblPr>
              <a:tblGrid>
                <a:gridCol w="1180556">
                  <a:extLst>
                    <a:ext uri="{9D8B030D-6E8A-4147-A177-3AD203B41FA5}">
                      <a16:colId xmlns:a16="http://schemas.microsoft.com/office/drawing/2014/main" val="3795066645"/>
                    </a:ext>
                  </a:extLst>
                </a:gridCol>
                <a:gridCol w="1180556">
                  <a:extLst>
                    <a:ext uri="{9D8B030D-6E8A-4147-A177-3AD203B41FA5}">
                      <a16:colId xmlns:a16="http://schemas.microsoft.com/office/drawing/2014/main" val="2864703554"/>
                    </a:ext>
                  </a:extLst>
                </a:gridCol>
                <a:gridCol w="1180556">
                  <a:extLst>
                    <a:ext uri="{9D8B030D-6E8A-4147-A177-3AD203B41FA5}">
                      <a16:colId xmlns:a16="http://schemas.microsoft.com/office/drawing/2014/main" val="944471903"/>
                    </a:ext>
                  </a:extLst>
                </a:gridCol>
                <a:gridCol w="1180556">
                  <a:extLst>
                    <a:ext uri="{9D8B030D-6E8A-4147-A177-3AD203B41FA5}">
                      <a16:colId xmlns:a16="http://schemas.microsoft.com/office/drawing/2014/main" val="25610501"/>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900" dirty="0"/>
                        <a:t>Listwise Del runtime (s)</a:t>
                      </a:r>
                    </a:p>
                  </a:txBody>
                  <a:tcPr marL="34290" marR="34290" marT="17145" marB="17145"/>
                </a:tc>
                <a:tc>
                  <a:txBody>
                    <a:bodyPr/>
                    <a:lstStyle/>
                    <a:p>
                      <a:r>
                        <a:rPr lang="en-US" sz="900" dirty="0"/>
                        <a:t> Multiple Imp (s)</a:t>
                      </a:r>
                    </a:p>
                  </a:txBody>
                  <a:tcPr marL="34290" marR="34290" marT="17145" marB="17145"/>
                </a:tc>
                <a:tc>
                  <a:txBody>
                    <a:bodyPr/>
                    <a:lstStyle/>
                    <a:p>
                      <a:r>
                        <a:rPr lang="en-US" sz="900" dirty="0"/>
                        <a:t>Rate</a:t>
                      </a:r>
                    </a:p>
                  </a:txBody>
                  <a:tcPr marL="34290" marR="34290" marT="17145" marB="17145"/>
                </a:tc>
                <a:extLst>
                  <a:ext uri="{0D108BD9-81ED-4DB2-BD59-A6C34878D82A}">
                    <a16:rowId xmlns:a16="http://schemas.microsoft.com/office/drawing/2014/main" val="47882385"/>
                  </a:ext>
                </a:extLst>
              </a:tr>
              <a:tr h="171450">
                <a:tc>
                  <a:txBody>
                    <a:bodyPr/>
                    <a:lstStyle/>
                    <a:p>
                      <a:r>
                        <a:rPr lang="en-US" sz="900" dirty="0"/>
                        <a:t>Case 1</a:t>
                      </a:r>
                    </a:p>
                  </a:txBody>
                  <a:tcPr marL="34290" marR="34290" marT="17145" marB="17145">
                    <a:solidFill>
                      <a:schemeClr val="accent2"/>
                    </a:solidFill>
                  </a:tcPr>
                </a:tc>
                <a:tc>
                  <a:txBody>
                    <a:bodyPr/>
                    <a:lstStyle/>
                    <a:p>
                      <a:r>
                        <a:rPr lang="en-US" sz="900" dirty="0"/>
                        <a:t>0.00731</a:t>
                      </a:r>
                    </a:p>
                  </a:txBody>
                  <a:tcPr marL="34290" marR="34290" marT="17145" marB="17145"/>
                </a:tc>
                <a:tc>
                  <a:txBody>
                    <a:bodyPr/>
                    <a:lstStyle/>
                    <a:p>
                      <a:r>
                        <a:rPr lang="en-US" sz="900" dirty="0"/>
                        <a:t>0.07354</a:t>
                      </a:r>
                    </a:p>
                  </a:txBody>
                  <a:tcPr marL="34290" marR="34290" marT="17145" marB="17145"/>
                </a:tc>
                <a:tc>
                  <a:txBody>
                    <a:bodyPr/>
                    <a:lstStyle/>
                    <a:p>
                      <a:r>
                        <a:rPr lang="en-US" sz="900" dirty="0"/>
                        <a:t>10x faster</a:t>
                      </a:r>
                    </a:p>
                  </a:txBody>
                  <a:tcPr marL="34290" marR="34290" marT="17145" marB="17145"/>
                </a:tc>
                <a:extLst>
                  <a:ext uri="{0D108BD9-81ED-4DB2-BD59-A6C34878D82A}">
                    <a16:rowId xmlns:a16="http://schemas.microsoft.com/office/drawing/2014/main" val="1029343939"/>
                  </a:ext>
                </a:extLst>
              </a:tr>
              <a:tr h="171450">
                <a:tc>
                  <a:txBody>
                    <a:bodyPr/>
                    <a:lstStyle/>
                    <a:p>
                      <a:r>
                        <a:rPr lang="en-US" sz="900" dirty="0"/>
                        <a:t>Case 2</a:t>
                      </a:r>
                    </a:p>
                  </a:txBody>
                  <a:tcPr marL="34290" marR="34290" marT="17145" marB="17145">
                    <a:solidFill>
                      <a:schemeClr val="accent2"/>
                    </a:solidFill>
                  </a:tcPr>
                </a:tc>
                <a:tc>
                  <a:txBody>
                    <a:bodyPr/>
                    <a:lstStyle/>
                    <a:p>
                      <a:r>
                        <a:rPr lang="en-US" sz="900" dirty="0"/>
                        <a:t>0.00770</a:t>
                      </a:r>
                    </a:p>
                  </a:txBody>
                  <a:tcPr marL="34290" marR="34290" marT="17145" marB="17145"/>
                </a:tc>
                <a:tc>
                  <a:txBody>
                    <a:bodyPr/>
                    <a:lstStyle/>
                    <a:p>
                      <a:r>
                        <a:rPr lang="en-US" sz="900" dirty="0"/>
                        <a:t>0.19124</a:t>
                      </a:r>
                    </a:p>
                  </a:txBody>
                  <a:tcPr marL="34290" marR="34290" marT="17145" marB="17145"/>
                </a:tc>
                <a:tc>
                  <a:txBody>
                    <a:bodyPr/>
                    <a:lstStyle/>
                    <a:p>
                      <a:r>
                        <a:rPr lang="en-US" sz="900" dirty="0"/>
                        <a:t>~25x faster</a:t>
                      </a:r>
                    </a:p>
                  </a:txBody>
                  <a:tcPr marL="34290" marR="34290" marT="17145" marB="17145"/>
                </a:tc>
                <a:extLst>
                  <a:ext uri="{0D108BD9-81ED-4DB2-BD59-A6C34878D82A}">
                    <a16:rowId xmlns:a16="http://schemas.microsoft.com/office/drawing/2014/main" val="81840052"/>
                  </a:ext>
                </a:extLst>
              </a:tr>
              <a:tr h="171450">
                <a:tc>
                  <a:txBody>
                    <a:bodyPr/>
                    <a:lstStyle/>
                    <a:p>
                      <a:r>
                        <a:rPr lang="en-US" sz="900" dirty="0"/>
                        <a:t>Case 3</a:t>
                      </a:r>
                    </a:p>
                  </a:txBody>
                  <a:tcPr marL="34290" marR="34290" marT="17145" marB="17145">
                    <a:solidFill>
                      <a:schemeClr val="accent2"/>
                    </a:solidFill>
                  </a:tcPr>
                </a:tc>
                <a:tc>
                  <a:txBody>
                    <a:bodyPr/>
                    <a:lstStyle/>
                    <a:p>
                      <a:r>
                        <a:rPr lang="en-US" sz="900" dirty="0"/>
                        <a:t>0.00705</a:t>
                      </a:r>
                    </a:p>
                  </a:txBody>
                  <a:tcPr marL="34290" marR="34290" marT="17145" marB="17145"/>
                </a:tc>
                <a:tc>
                  <a:txBody>
                    <a:bodyPr/>
                    <a:lstStyle/>
                    <a:p>
                      <a:r>
                        <a:rPr lang="en-US" sz="900" dirty="0"/>
                        <a:t>0.21237</a:t>
                      </a:r>
                    </a:p>
                  </a:txBody>
                  <a:tcPr marL="34290" marR="34290" marT="17145" marB="17145"/>
                </a:tc>
                <a:tc>
                  <a:txBody>
                    <a:bodyPr/>
                    <a:lstStyle/>
                    <a:p>
                      <a:r>
                        <a:rPr lang="en-US" sz="900" dirty="0"/>
                        <a:t>~30x faster</a:t>
                      </a:r>
                    </a:p>
                  </a:txBody>
                  <a:tcPr marL="34290" marR="34290" marT="17145" marB="17145"/>
                </a:tc>
                <a:extLst>
                  <a:ext uri="{0D108BD9-81ED-4DB2-BD59-A6C34878D82A}">
                    <a16:rowId xmlns:a16="http://schemas.microsoft.com/office/drawing/2014/main" val="239775130"/>
                  </a:ext>
                </a:extLst>
              </a:tr>
            </a:tbl>
          </a:graphicData>
        </a:graphic>
      </p:graphicFrame>
      <p:sp>
        <p:nvSpPr>
          <p:cNvPr id="809" name="TextBox 808">
            <a:extLst>
              <a:ext uri="{FF2B5EF4-FFF2-40B4-BE49-F238E27FC236}">
                <a16:creationId xmlns:a16="http://schemas.microsoft.com/office/drawing/2014/main" id="{F0ACFF52-DF2F-92D9-2629-BC7734E2CE7A}"/>
              </a:ext>
            </a:extLst>
          </p:cNvPr>
          <p:cNvSpPr txBox="1"/>
          <p:nvPr/>
        </p:nvSpPr>
        <p:spPr>
          <a:xfrm>
            <a:off x="16835080" y="15228972"/>
            <a:ext cx="2816220" cy="300082"/>
          </a:xfrm>
          <a:prstGeom prst="rect">
            <a:avLst/>
          </a:prstGeom>
          <a:noFill/>
        </p:spPr>
        <p:txBody>
          <a:bodyPr wrap="none" rtlCol="0">
            <a:spAutoFit/>
          </a:bodyPr>
          <a:lstStyle/>
          <a:p>
            <a:r>
              <a:rPr lang="en-US" sz="1350" dirty="0">
                <a:solidFill>
                  <a:schemeClr val="accent2">
                    <a:lumMod val="75000"/>
                  </a:schemeClr>
                </a:solidFill>
              </a:rPr>
              <a:t>Investigation (2) Summarized Results:</a:t>
            </a:r>
          </a:p>
        </p:txBody>
      </p:sp>
      <p:sp>
        <p:nvSpPr>
          <p:cNvPr id="822" name="テキスト ボックス 16">
            <a:extLst>
              <a:ext uri="{FF2B5EF4-FFF2-40B4-BE49-F238E27FC236}">
                <a16:creationId xmlns:a16="http://schemas.microsoft.com/office/drawing/2014/main" id="{103AB8C7-7BD2-92B8-5C2F-B233600A37D8}"/>
              </a:ext>
            </a:extLst>
          </p:cNvPr>
          <p:cNvSpPr txBox="1"/>
          <p:nvPr/>
        </p:nvSpPr>
        <p:spPr>
          <a:xfrm>
            <a:off x="10520918" y="13299139"/>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823" name="正方形/長方形 12">
            <a:extLst>
              <a:ext uri="{FF2B5EF4-FFF2-40B4-BE49-F238E27FC236}">
                <a16:creationId xmlns:a16="http://schemas.microsoft.com/office/drawing/2014/main" id="{38F113E3-FD88-C90D-DCD7-A37FD26972DE}"/>
              </a:ext>
            </a:extLst>
          </p:cNvPr>
          <p:cNvSpPr/>
          <p:nvPr/>
        </p:nvSpPr>
        <p:spPr>
          <a:xfrm>
            <a:off x="10520918" y="13603356"/>
            <a:ext cx="5486400" cy="140661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6" name="TextBox 825">
            <a:extLst>
              <a:ext uri="{FF2B5EF4-FFF2-40B4-BE49-F238E27FC236}">
                <a16:creationId xmlns:a16="http://schemas.microsoft.com/office/drawing/2014/main" id="{9958E47E-428F-E177-0AC7-DDCF4C3CA7A0}"/>
              </a:ext>
            </a:extLst>
          </p:cNvPr>
          <p:cNvSpPr txBox="1"/>
          <p:nvPr/>
        </p:nvSpPr>
        <p:spPr>
          <a:xfrm>
            <a:off x="10611354" y="13655574"/>
            <a:ext cx="5281426" cy="1384995"/>
          </a:xfrm>
          <a:prstGeom prst="rect">
            <a:avLst/>
          </a:prstGeom>
          <a:noFill/>
        </p:spPr>
        <p:txBody>
          <a:bodyPr wrap="square" rtlCol="0">
            <a:spAutoFit/>
          </a:bodyPr>
          <a:lstStyle/>
          <a:p>
            <a:r>
              <a:rPr lang="en-US" sz="1050" dirty="0"/>
              <a:t>If in doubt, choosing multiple imputation for your dataset is generally safest approach. </a:t>
            </a:r>
          </a:p>
          <a:p>
            <a:pPr marL="107156" indent="-107156">
              <a:buFont typeface="Arial" panose="020B0604020202020204" pitchFamily="34" charset="0"/>
              <a:buChar char="•"/>
            </a:pPr>
            <a:r>
              <a:rPr lang="en-US" sz="1050" dirty="0"/>
              <a:t>Depending on the </a:t>
            </a:r>
            <a:r>
              <a:rPr lang="en-US" sz="1050" dirty="0" err="1"/>
              <a:t>missinginess</a:t>
            </a:r>
            <a:r>
              <a:rPr lang="en-US" sz="1050" dirty="0"/>
              <a:t> mechanism underlying your data, the quality of your imputations will vary significantly (</a:t>
            </a:r>
            <a:r>
              <a:rPr lang="en-US" sz="1050" i="1" dirty="0"/>
              <a:t>investigation 1</a:t>
            </a:r>
            <a:r>
              <a:rPr lang="en-US" sz="1050" dirty="0"/>
              <a:t>).</a:t>
            </a:r>
          </a:p>
          <a:p>
            <a:pPr marL="107156" indent="-107156">
              <a:buFont typeface="Arial" panose="020B0604020202020204" pitchFamily="34" charset="0"/>
              <a:buChar char="•"/>
            </a:pPr>
            <a:r>
              <a:rPr lang="en-US" sz="1050" dirty="0"/>
              <a:t>Moreover, there are situations where listwise deletion is orders of magnitude faster and provides unbiased regression coefficients (</a:t>
            </a:r>
            <a:r>
              <a:rPr lang="en-US" sz="1050" i="1" dirty="0"/>
              <a:t>investigation 2</a:t>
            </a:r>
            <a:r>
              <a:rPr lang="en-US" sz="1050" dirty="0"/>
              <a:t>).</a:t>
            </a:r>
          </a:p>
          <a:p>
            <a:r>
              <a:rPr lang="en-US" sz="1050" dirty="0"/>
              <a:t>There are far more imputation methods than just the two discussed here; it is vital to deliberately consider which imputation method is best for your dataset when performing statistical analyses.</a:t>
            </a:r>
          </a:p>
        </p:txBody>
      </p:sp>
      <p:sp>
        <p:nvSpPr>
          <p:cNvPr id="827" name="正方形/長方形 12">
            <a:extLst>
              <a:ext uri="{FF2B5EF4-FFF2-40B4-BE49-F238E27FC236}">
                <a16:creationId xmlns:a16="http://schemas.microsoft.com/office/drawing/2014/main" id="{C3EDFE89-4D6B-DCF8-ECE5-0ED32FDAA058}"/>
              </a:ext>
            </a:extLst>
          </p:cNvPr>
          <p:cNvSpPr/>
          <p:nvPr/>
        </p:nvSpPr>
        <p:spPr>
          <a:xfrm>
            <a:off x="10520918" y="15238774"/>
            <a:ext cx="5486400" cy="108351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8" name="TextBox 827">
            <a:extLst>
              <a:ext uri="{FF2B5EF4-FFF2-40B4-BE49-F238E27FC236}">
                <a16:creationId xmlns:a16="http://schemas.microsoft.com/office/drawing/2014/main" id="{83A6B8ED-AF2F-CE04-86FD-52CD5503A18F}"/>
              </a:ext>
            </a:extLst>
          </p:cNvPr>
          <p:cNvSpPr txBox="1"/>
          <p:nvPr/>
        </p:nvSpPr>
        <p:spPr>
          <a:xfrm>
            <a:off x="10520918" y="15228972"/>
            <a:ext cx="6172200" cy="1477328"/>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 &amp; Acknowledgment</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Textbook, paper (TODO)</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Thank you to Professor Nathalie Moon for her expertise and guidance</a:t>
            </a:r>
          </a:p>
          <a:p>
            <a:pPr marL="214313" indent="-214313">
              <a:buFont typeface="Arial" panose="020B0604020202020204" pitchFamily="34" charset="0"/>
              <a:buChar char="•"/>
            </a:pPr>
            <a:r>
              <a:rPr kumimoji="1" lang="en-US" altLang="ja-JP" sz="1350" b="1" dirty="0">
                <a:latin typeface="Times New Roman" panose="02020603050405020304" pitchFamily="18" charset="0"/>
                <a:ea typeface="Helvetica Neue" charset="0"/>
                <a:cs typeface="Times New Roman" panose="02020603050405020304" pitchFamily="18" charset="0"/>
              </a:rPr>
              <a:t>Add </a:t>
            </a:r>
            <a:r>
              <a:rPr kumimoji="1" lang="en-US" altLang="ja-JP" sz="1350" b="1" dirty="0" err="1">
                <a:latin typeface="Times New Roman" panose="02020603050405020304" pitchFamily="18" charset="0"/>
                <a:ea typeface="Helvetica Neue" charset="0"/>
                <a:cs typeface="Times New Roman" panose="02020603050405020304" pitchFamily="18" charset="0"/>
              </a:rPr>
              <a:t>Github</a:t>
            </a:r>
            <a:r>
              <a:rPr kumimoji="1" lang="en-US" altLang="ja-JP" sz="1350" b="1" dirty="0">
                <a:latin typeface="Times New Roman" panose="02020603050405020304" pitchFamily="18" charset="0"/>
                <a:ea typeface="Helvetica Neue" charset="0"/>
                <a:cs typeface="Times New Roman" panose="02020603050405020304" pitchFamily="18" charset="0"/>
              </a:rPr>
              <a:t> link for full code</a:t>
            </a:r>
            <a:endParaRPr kumimoji="1" lang="en-US" altLang="ja-JP" sz="1200" b="1" dirty="0">
              <a:latin typeface="Times New Roman" panose="02020603050405020304" pitchFamily="18" charset="0"/>
              <a:ea typeface="Helvetica Neue" charset="0"/>
              <a:cs typeface="Times New Roman" panose="02020603050405020304" pitchFamily="18" charset="0"/>
            </a:endParaRPr>
          </a:p>
          <a:p>
            <a:endParaRPr kumimoji="1" lang="en-US" altLang="ja-JP" sz="1650" b="1" dirty="0">
              <a:latin typeface="Times New Roman" panose="02020603050405020304" pitchFamily="18" charset="0"/>
              <a:ea typeface="Helvetica Neue" charset="0"/>
              <a:cs typeface="Times New Roman" panose="02020603050405020304" pitchFamily="18" charset="0"/>
            </a:endParaRP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829" name="正方形/長方形 17">
            <a:extLst>
              <a:ext uri="{FF2B5EF4-FFF2-40B4-BE49-F238E27FC236}">
                <a16:creationId xmlns:a16="http://schemas.microsoft.com/office/drawing/2014/main" id="{4D9D219E-10D9-E676-DFF6-E505B42D18E8}"/>
              </a:ext>
            </a:extLst>
          </p:cNvPr>
          <p:cNvSpPr/>
          <p:nvPr/>
        </p:nvSpPr>
        <p:spPr>
          <a:xfrm>
            <a:off x="10596441" y="8510362"/>
            <a:ext cx="5353476" cy="468756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6" name="正方形/長方形 17">
            <a:extLst>
              <a:ext uri="{FF2B5EF4-FFF2-40B4-BE49-F238E27FC236}">
                <a16:creationId xmlns:a16="http://schemas.microsoft.com/office/drawing/2014/main" id="{D4779C7F-BD6B-73EB-72DA-2227FF073B5B}"/>
              </a:ext>
            </a:extLst>
          </p:cNvPr>
          <p:cNvSpPr/>
          <p:nvPr/>
        </p:nvSpPr>
        <p:spPr>
          <a:xfrm>
            <a:off x="10608262" y="5765636"/>
            <a:ext cx="5353476" cy="272999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37" name="正方形/長方形 17">
            <a:extLst>
              <a:ext uri="{FF2B5EF4-FFF2-40B4-BE49-F238E27FC236}">
                <a16:creationId xmlns:a16="http://schemas.microsoft.com/office/drawing/2014/main" id="{7D729F1A-CF1D-72FE-83C0-B3E05695E945}"/>
              </a:ext>
            </a:extLst>
          </p:cNvPr>
          <p:cNvSpPr/>
          <p:nvPr/>
        </p:nvSpPr>
        <p:spPr>
          <a:xfrm>
            <a:off x="10585373" y="4864116"/>
            <a:ext cx="5353476" cy="65755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3254492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flip="none" rotWithShape="1">
          <a:gsLst>
            <a:gs pos="18003">
              <a:srgbClr val="E4EBF6"/>
            </a:gs>
            <a:gs pos="11994">
              <a:srgbClr val="EAEFF8"/>
            </a:gs>
            <a:gs pos="18009">
              <a:srgbClr val="E4EBF6"/>
            </a:gs>
            <a:gs pos="48025">
              <a:srgbClr val="C5D4ED"/>
            </a:gs>
            <a:gs pos="72002">
              <a:srgbClr val="ADC2E5"/>
            </a:gs>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2700000" scaled="1"/>
          <a:tileRect/>
        </a:gradFill>
        <a:effectLst/>
      </p:bgPr>
    </p:bg>
    <p:spTree>
      <p:nvGrpSpPr>
        <p:cNvPr id="1" name=""/>
        <p:cNvGrpSpPr/>
        <p:nvPr/>
      </p:nvGrpSpPr>
      <p:grpSpPr>
        <a:xfrm>
          <a:off x="0" y="0"/>
          <a:ext cx="0" cy="0"/>
          <a:chOff x="0" y="0"/>
          <a:chExt cx="0" cy="0"/>
        </a:xfrm>
      </p:grpSpPr>
      <p:sp>
        <p:nvSpPr>
          <p:cNvPr id="838" name="Rectangle 837">
            <a:extLst>
              <a:ext uri="{FF2B5EF4-FFF2-40B4-BE49-F238E27FC236}">
                <a16:creationId xmlns:a16="http://schemas.microsoft.com/office/drawing/2014/main" id="{FD5638E0-9574-F57B-15DC-4DD8A44F3B12}"/>
              </a:ext>
            </a:extLst>
          </p:cNvPr>
          <p:cNvSpPr/>
          <p:nvPr/>
        </p:nvSpPr>
        <p:spPr>
          <a:xfrm>
            <a:off x="846915" y="12932052"/>
            <a:ext cx="2689261" cy="2961790"/>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831" name="Rectangle 830">
            <a:extLst>
              <a:ext uri="{FF2B5EF4-FFF2-40B4-BE49-F238E27FC236}">
                <a16:creationId xmlns:a16="http://schemas.microsoft.com/office/drawing/2014/main" id="{375A8B21-6712-591A-6365-A08E7517B14D}"/>
              </a:ext>
            </a:extLst>
          </p:cNvPr>
          <p:cNvSpPr/>
          <p:nvPr/>
        </p:nvSpPr>
        <p:spPr>
          <a:xfrm>
            <a:off x="846916" y="10668553"/>
            <a:ext cx="1521468" cy="1669203"/>
          </a:xfrm>
          <a:prstGeom prst="rect">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675"/>
          </a:p>
        </p:txBody>
      </p:sp>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5885632" y="1363700"/>
            <a:ext cx="12202571" cy="646331"/>
          </a:xfrm>
          <a:prstGeom prst="rect">
            <a:avLst/>
          </a:prstGeom>
          <a:noFill/>
        </p:spPr>
        <p:txBody>
          <a:bodyPr wrap="none" rtlCol="0">
            <a:spAutoFit/>
          </a:bodyPr>
          <a:lstStyle/>
          <a:p>
            <a:r>
              <a:rPr lang="en-US" sz="3600" dirty="0">
                <a:solidFill>
                  <a:schemeClr val="accent2">
                    <a:lumMod val="75000"/>
                  </a:schemeClr>
                </a:solidFill>
              </a:rPr>
              <a:t>Leo Watson, Nathalie Moon ;  Department of Statistical Sciences</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434583" y="4470515"/>
            <a:ext cx="10058400" cy="11653779"/>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2929609"/>
            <a:ext cx="10098272" cy="707886"/>
          </a:xfrm>
          <a:prstGeom prst="rect">
            <a:avLst/>
          </a:prstGeom>
          <a:noFill/>
        </p:spPr>
        <p:txBody>
          <a:bodyPr wrap="square">
            <a:spAutoFit/>
          </a:bodyPr>
          <a:lstStyle/>
          <a:p>
            <a:pPr fontAlgn="base"/>
            <a:r>
              <a:rPr lang="en-US" sz="2000" dirty="0">
                <a:solidFill>
                  <a:srgbClr val="333333"/>
                </a:solidFill>
                <a:latin typeface="Times New Roman" panose="02020603050405020304" pitchFamily="18" charset="0"/>
                <a:cs typeface="Times New Roman" panose="02020603050405020304" pitchFamily="18" charset="0"/>
              </a:rPr>
              <a:t>Analyzing </a:t>
            </a:r>
            <a:r>
              <a:rPr lang="en-US" sz="20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Designing</a:t>
            </a:r>
            <a:r>
              <a:rPr lang="en-US" sz="2000" dirty="0">
                <a:solidFill>
                  <a:srgbClr val="333333"/>
                </a:solidFill>
                <a:latin typeface="Times New Roman" panose="02020603050405020304" pitchFamily="18" charset="0"/>
                <a:cs typeface="Times New Roman" panose="02020603050405020304" pitchFamily="18" charset="0"/>
              </a:rPr>
              <a:t> </a:t>
            </a:r>
            <a:r>
              <a:rPr lang="en-US" sz="2000" b="1" dirty="0">
                <a:solidFill>
                  <a:srgbClr val="333333"/>
                </a:solidFill>
                <a:latin typeface="Times New Roman" panose="02020603050405020304" pitchFamily="18" charset="0"/>
                <a:cs typeface="Times New Roman" panose="02020603050405020304" pitchFamily="18" charset="0"/>
              </a:rPr>
              <a:t>R simulations </a:t>
            </a:r>
            <a:r>
              <a:rPr lang="en-US" sz="20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20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Abstract</a:t>
            </a:r>
            <a:endParaRPr kumimoji="1" lang="ja-JP" altLang="en-US" sz="24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438913" y="4008851"/>
            <a:ext cx="10058400" cy="461665"/>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 Introduction</a:t>
            </a:r>
            <a:endParaRPr kumimoji="1" lang="ja-JP" altLang="en-US" sz="24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26936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Investigation (1): </a:t>
            </a:r>
          </a:p>
          <a:p>
            <a:r>
              <a:rPr lang="en-US" sz="2400" b="1" i="1" dirty="0">
                <a:solidFill>
                  <a:schemeClr val="bg1"/>
                </a:solidFill>
                <a:latin typeface="Helvetica Neue" panose="02000503000000020004" pitchFamily="2" charset="0"/>
                <a:ea typeface="Helvetica Neue" panose="02000503000000020004" pitchFamily="2" charset="0"/>
                <a:cs typeface="Helvetica Neue" panose="02000503000000020004" pitchFamily="2" charset="0"/>
              </a:rPr>
              <a:t>Multiple Imputation under varying degrees of MCAR, MAR, MNAR</a:t>
            </a:r>
            <a:endParaRPr kumimoji="1" lang="ja-JP" altLang="en-US" sz="2400" b="1" i="1" dirty="0">
              <a:solidFill>
                <a:schemeClr val="bg1"/>
              </a:solidFill>
              <a:latin typeface="Helvetica Neue" panose="02000503000000020004" pitchFamily="2" charset="0"/>
              <a:ea typeface="Helvetica Neue" charset="0"/>
              <a:cs typeface="Helvetica Neue" panose="02000503000000020004" pitchFamily="2"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2400" b="1" dirty="0">
                <a:solidFill>
                  <a:schemeClr val="bg1"/>
                </a:solidFill>
                <a:latin typeface="Helvetica Neue" charset="0"/>
                <a:ea typeface="Helvetica Neue" charset="0"/>
                <a:cs typeface="Helvetica Neue" charset="0"/>
              </a:rPr>
              <a:t>Investigation (2):</a:t>
            </a:r>
          </a:p>
          <a:p>
            <a:r>
              <a:rPr kumimoji="1" lang="en-US" altLang="ja-JP" sz="2400" b="1" i="1" dirty="0">
                <a:solidFill>
                  <a:schemeClr val="bg1"/>
                </a:solidFill>
                <a:latin typeface="Helvetica Neue" charset="0"/>
                <a:ea typeface="Helvetica Neue" charset="0"/>
                <a:cs typeface="Helvetica Neue" charset="0"/>
              </a:rPr>
              <a:t>When Listwise Deletion Outperforms Multiple Imputation</a:t>
            </a:r>
            <a:endParaRPr kumimoji="1" lang="ja-JP" altLang="en-US" sz="2400" b="1" i="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482736" y="4625485"/>
            <a:ext cx="1548694" cy="369332"/>
          </a:xfrm>
          <a:prstGeom prst="rect">
            <a:avLst/>
          </a:prstGeom>
          <a:noFill/>
        </p:spPr>
        <p:txBody>
          <a:bodyPr wrap="none" rtlCol="0">
            <a:spAutoFit/>
          </a:bodyPr>
          <a:lstStyle/>
          <a:p>
            <a:r>
              <a:rPr lang="en-US" b="1" u="sng"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482736" y="6168794"/>
            <a:ext cx="4681243" cy="369332"/>
          </a:xfrm>
          <a:prstGeom prst="rect">
            <a:avLst/>
          </a:prstGeom>
          <a:noFill/>
        </p:spPr>
        <p:txBody>
          <a:bodyPr wrap="square" rtlCol="0">
            <a:spAutoFit/>
          </a:bodyPr>
          <a:lstStyle/>
          <a:p>
            <a:r>
              <a:rPr lang="en-US" b="1" u="sng"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795318" y="5083929"/>
            <a:ext cx="9810022" cy="738664"/>
          </a:xfrm>
          <a:prstGeom prst="rect">
            <a:avLst/>
          </a:prstGeom>
          <a:noFill/>
        </p:spPr>
        <p:txBody>
          <a:bodyPr wrap="square" rtlCol="0">
            <a:spAutoFit/>
          </a:bodyPr>
          <a:lstStyle/>
          <a:p>
            <a:pPr marL="214307" indent="-214307">
              <a:buFont typeface="Arial" panose="020B0604020202020204" pitchFamily="34" charset="0"/>
              <a:buChar char="•"/>
            </a:pPr>
            <a:r>
              <a:rPr lang="en-US" sz="1400" dirty="0"/>
              <a:t>Missing data everywhere in the real world but often troublesome &amp; swept under the rug.</a:t>
            </a:r>
          </a:p>
          <a:p>
            <a:pPr marL="214307" indent="-214307">
              <a:buFont typeface="Arial" panose="020B0604020202020204" pitchFamily="34" charset="0"/>
              <a:buChar char="•"/>
            </a:pPr>
            <a:r>
              <a:rPr lang="en-US" sz="1400" dirty="0"/>
              <a:t>Look into modern imputation techniques &amp; their pros/cons</a:t>
            </a:r>
          </a:p>
          <a:p>
            <a:pPr marL="671507" lvl="1" indent="-214307">
              <a:buFont typeface="Arial" panose="020B0604020202020204" pitchFamily="34" charset="0"/>
              <a:buChar char="•"/>
            </a:pPr>
            <a:r>
              <a:rPr lang="en-US" sz="1400" dirty="0"/>
              <a:t>Specifically, runtime and how to optimize it without sacrificing bias, error, and other performance measures.</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795318" y="6622765"/>
            <a:ext cx="2621102" cy="369332"/>
          </a:xfrm>
          <a:prstGeom prst="rect">
            <a:avLst/>
          </a:prstGeom>
          <a:noFill/>
        </p:spPr>
        <p:txBody>
          <a:bodyPr wrap="none" rtlCol="0">
            <a:spAutoFit/>
          </a:bodyPr>
          <a:lstStyle/>
          <a:p>
            <a:r>
              <a:rPr lang="en-US" u="sng"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808334" y="9999311"/>
            <a:ext cx="2329677" cy="369332"/>
          </a:xfrm>
          <a:prstGeom prst="rect">
            <a:avLst/>
          </a:prstGeom>
          <a:noFill/>
        </p:spPr>
        <p:txBody>
          <a:bodyPr wrap="none" rtlCol="0">
            <a:spAutoFit/>
          </a:bodyPr>
          <a:lstStyle/>
          <a:p>
            <a:r>
              <a:rPr lang="en-US" u="sng"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745266" y="7069042"/>
            <a:ext cx="9631373" cy="523220"/>
          </a:xfrm>
          <a:prstGeom prst="rect">
            <a:avLst/>
          </a:prstGeom>
          <a:noFill/>
        </p:spPr>
        <p:txBody>
          <a:bodyPr wrap="square" rtlCol="0">
            <a:spAutoFit/>
          </a:bodyPr>
          <a:lstStyle/>
          <a:p>
            <a:r>
              <a:rPr lang="en-US" sz="1400" b="1" dirty="0"/>
              <a:t>MCAR</a:t>
            </a:r>
            <a:r>
              <a:rPr lang="en-US" sz="1400" dirty="0"/>
              <a:t>: Probability of missingness for data points in a dataset is constant.</a:t>
            </a:r>
          </a:p>
          <a:p>
            <a:pPr marL="385763" lvl="1" indent="-214313">
              <a:buFont typeface="Arial" panose="020B0604020202020204" pitchFamily="34" charset="0"/>
              <a:buChar char="•"/>
            </a:pPr>
            <a:r>
              <a:rPr lang="en-US" sz="1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731180" y="7626022"/>
            <a:ext cx="10003405" cy="954107"/>
          </a:xfrm>
          <a:prstGeom prst="rect">
            <a:avLst/>
          </a:prstGeom>
          <a:noFill/>
        </p:spPr>
        <p:txBody>
          <a:bodyPr wrap="square" rtlCol="0">
            <a:spAutoFit/>
          </a:bodyPr>
          <a:lstStyle/>
          <a:p>
            <a:r>
              <a:rPr lang="en-US" sz="1400" b="1" dirty="0"/>
              <a:t>MAR</a:t>
            </a:r>
            <a:r>
              <a:rPr lang="en-US" sz="1400" dirty="0"/>
              <a:t>: Probability of missingness is dependent on some observed variable of the dataset.</a:t>
            </a:r>
          </a:p>
          <a:p>
            <a:pPr marL="300038" lvl="1" indent="-128588">
              <a:buFont typeface="Arial" panose="020B0604020202020204" pitchFamily="34" charset="0"/>
              <a:buChar char="•"/>
            </a:pPr>
            <a:r>
              <a:rPr lang="en-US" sz="1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1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716185" y="8413957"/>
            <a:ext cx="9631373" cy="1384995"/>
          </a:xfrm>
          <a:prstGeom prst="rect">
            <a:avLst/>
          </a:prstGeom>
          <a:noFill/>
        </p:spPr>
        <p:txBody>
          <a:bodyPr wrap="square" rtlCol="0">
            <a:spAutoFit/>
          </a:bodyPr>
          <a:lstStyle/>
          <a:p>
            <a:r>
              <a:rPr lang="en-US" sz="1400" b="1" dirty="0"/>
              <a:t>MNAR</a:t>
            </a:r>
            <a:r>
              <a:rPr lang="en-US" sz="1400" dirty="0"/>
              <a:t>: Probability of missingness dependent on true value of the data point.</a:t>
            </a:r>
          </a:p>
          <a:p>
            <a:r>
              <a:rPr lang="en-US" sz="1400" dirty="0"/>
              <a:t>	• Due to a system failure, the instructor loses all the students’ marks. The instructor requests the students to calculate and share their final marks to the instructor. If they don’t, the instructor will input that they got a B. </a:t>
            </a:r>
          </a:p>
          <a:p>
            <a:r>
              <a:rPr lang="en-US" sz="1400" b="1" dirty="0"/>
              <a:t>		– </a:t>
            </a:r>
            <a:r>
              <a:rPr lang="en-US" sz="1400" dirty="0"/>
              <a:t>If a student’s true mark is an A, they are 90% likely to state their true mark. </a:t>
            </a:r>
          </a:p>
          <a:p>
            <a:r>
              <a:rPr lang="en-US" sz="1400" b="1" dirty="0"/>
              <a:t>	– </a:t>
            </a:r>
            <a:r>
              <a:rPr lang="en-US" sz="1400" dirty="0"/>
              <a:t>If a student’s true mark is a C, they are 50% likely to state their true mark. </a:t>
            </a:r>
          </a:p>
          <a:p>
            <a:pPr marL="128588" indent="-128588">
              <a:buFont typeface="Arial" panose="020B0604020202020204" pitchFamily="34" charset="0"/>
              <a:buChar char="•"/>
            </a:pPr>
            <a:endParaRPr lang="en-US" sz="1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846915" y="10681192"/>
            <a:ext cx="1590906" cy="1815882"/>
          </a:xfrm>
          <a:prstGeom prst="rect">
            <a:avLst/>
          </a:prstGeom>
          <a:noFill/>
        </p:spPr>
        <p:txBody>
          <a:bodyPr wrap="square" rtlCol="0">
            <a:spAutoFit/>
          </a:bodyPr>
          <a:lstStyle/>
          <a:p>
            <a:r>
              <a:rPr lang="en-US" sz="1400" b="1" dirty="0"/>
              <a:t>Listwise Deletion</a:t>
            </a:r>
            <a:r>
              <a:rPr lang="en-US" sz="1400" dirty="0"/>
              <a:t>: Eliminates all observations containing ANY missing values in variables of interest</a:t>
            </a:r>
          </a:p>
          <a:p>
            <a:r>
              <a:rPr lang="en-US" sz="1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862972" y="13000742"/>
            <a:ext cx="2689261" cy="2893100"/>
          </a:xfrm>
          <a:prstGeom prst="rect">
            <a:avLst/>
          </a:prstGeom>
          <a:noFill/>
        </p:spPr>
        <p:txBody>
          <a:bodyPr wrap="square" rtlCol="0">
            <a:spAutoFit/>
          </a:bodyPr>
          <a:lstStyle/>
          <a:p>
            <a:r>
              <a:rPr lang="en-US" sz="1400" b="1" dirty="0"/>
              <a:t>Multiple Imputation</a:t>
            </a:r>
            <a:r>
              <a:rPr lang="en-US" sz="1400" dirty="0"/>
              <a:t>:</a:t>
            </a:r>
          </a:p>
          <a:p>
            <a:pPr marL="342900" lvl="1" indent="-171450">
              <a:buFont typeface="+mj-lt"/>
              <a:buAutoNum type="arabicPeriod"/>
            </a:pPr>
            <a:r>
              <a:rPr lang="en-US" sz="1400" dirty="0"/>
              <a:t>Takes incomplete dataset and creates multiple copies of it.</a:t>
            </a:r>
          </a:p>
          <a:p>
            <a:pPr marL="342900" lvl="1" indent="-171450">
              <a:buFont typeface="+mj-lt"/>
              <a:buAutoNum type="arabicPeriod"/>
            </a:pPr>
            <a:r>
              <a:rPr lang="en-US" sz="1400" dirty="0"/>
              <a:t>Impute incomplete columns with plausible values through an iterative predictive method for each copy</a:t>
            </a:r>
          </a:p>
          <a:p>
            <a:pPr marL="342900" lvl="1" indent="-171450">
              <a:buFont typeface="+mj-lt"/>
              <a:buAutoNum type="arabicPeriod"/>
            </a:pPr>
            <a:r>
              <a:rPr lang="en-US" sz="1400" dirty="0"/>
              <a:t>Obtain estimate for parameter of interest for each copy</a:t>
            </a:r>
          </a:p>
          <a:p>
            <a:pPr marL="342900" lvl="1" indent="-171450">
              <a:buFont typeface="+mj-lt"/>
              <a:buAutoNum type="arabicPeriod"/>
            </a:pPr>
            <a:r>
              <a:rPr lang="en-US" sz="1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2480740" y="10494857"/>
            <a:ext cx="7780880" cy="2212269"/>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4288219" y="13062299"/>
            <a:ext cx="5434081" cy="2730453"/>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648263" y="5016362"/>
            <a:ext cx="9810023" cy="954108"/>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4" name="正方形/長方形 17">
            <a:extLst>
              <a:ext uri="{FF2B5EF4-FFF2-40B4-BE49-F238E27FC236}">
                <a16:creationId xmlns:a16="http://schemas.microsoft.com/office/drawing/2014/main" id="{C08AFA42-7BEF-5A0A-7E52-FD34B65960D5}"/>
              </a:ext>
            </a:extLst>
          </p:cNvPr>
          <p:cNvSpPr/>
          <p:nvPr/>
        </p:nvSpPr>
        <p:spPr>
          <a:xfrm>
            <a:off x="648264" y="6591987"/>
            <a:ext cx="9775733" cy="3114935"/>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825" name="正方形/長方形 17">
            <a:extLst>
              <a:ext uri="{FF2B5EF4-FFF2-40B4-BE49-F238E27FC236}">
                <a16:creationId xmlns:a16="http://schemas.microsoft.com/office/drawing/2014/main" id="{74F39CCD-8AF2-39A6-9BBF-483D53F238E2}"/>
              </a:ext>
            </a:extLst>
          </p:cNvPr>
          <p:cNvSpPr/>
          <p:nvPr/>
        </p:nvSpPr>
        <p:spPr>
          <a:xfrm>
            <a:off x="648263" y="9976748"/>
            <a:ext cx="9810023" cy="6078284"/>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cxnSp>
        <p:nvCxnSpPr>
          <p:cNvPr id="840" name="Straight Connector 839">
            <a:extLst>
              <a:ext uri="{FF2B5EF4-FFF2-40B4-BE49-F238E27FC236}">
                <a16:creationId xmlns:a16="http://schemas.microsoft.com/office/drawing/2014/main" id="{BE115A7B-2FAD-4003-A521-94C3108ECFF0}"/>
              </a:ext>
            </a:extLst>
          </p:cNvPr>
          <p:cNvCxnSpPr/>
          <p:nvPr/>
        </p:nvCxnSpPr>
        <p:spPr>
          <a:xfrm>
            <a:off x="648263" y="12847919"/>
            <a:ext cx="9844720" cy="0"/>
          </a:xfrm>
          <a:prstGeom prst="line">
            <a:avLst/>
          </a:prstGeom>
          <a:ln w="38100">
            <a:solidFill>
              <a:schemeClr val="accent2">
                <a:alpha val="16386"/>
              </a:schemeClr>
            </a:solidFill>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42" name="TextBox 841">
                <a:extLst>
                  <a:ext uri="{FF2B5EF4-FFF2-40B4-BE49-F238E27FC236}">
                    <a16:creationId xmlns:a16="http://schemas.microsoft.com/office/drawing/2014/main" id="{4C3D72B9-7407-86D5-C8B5-324031B4EAF5}"/>
                  </a:ext>
                </a:extLst>
              </p:cNvPr>
              <p:cNvSpPr txBox="1"/>
              <p:nvPr/>
            </p:nvSpPr>
            <p:spPr>
              <a:xfrm>
                <a:off x="18246380" y="4788747"/>
                <a:ext cx="2799251" cy="1717201"/>
              </a:xfrm>
              <a:prstGeom prst="rect">
                <a:avLst/>
              </a:prstGeom>
              <a:noFill/>
            </p:spPr>
            <p:txBody>
              <a:bodyPr wrap="square" rtlCol="0">
                <a:spAutoFit/>
              </a:bodyPr>
              <a:lstStyle/>
              <a:p>
                <a:pPr>
                  <a:lnSpc>
                    <a:spcPct val="150000"/>
                  </a:lnSpc>
                </a:pPr>
                <a:r>
                  <a:rPr lang="en-US" sz="1400" b="1" dirty="0"/>
                  <a:t>Complete Data Model</a:t>
                </a:r>
                <a:r>
                  <a:rPr lang="en-US" sz="1400" b="1" dirty="0">
                    <a:sym typeface="Wingdings" pitchFamily="2" charset="2"/>
                  </a:rPr>
                  <a:t>s:</a:t>
                </a:r>
                <a:endParaRPr lang="en-US" sz="1400" b="1" dirty="0"/>
              </a:p>
              <a:p>
                <a:pPr marL="300038" lvl="1" indent="-128588">
                  <a:lnSpc>
                    <a:spcPct val="150000"/>
                  </a:lnSpc>
                  <a:buFont typeface="+mj-lt"/>
                  <a:buAutoNum type="arabicPeriod"/>
                </a:pPr>
                <a:r>
                  <a:rPr lang="en-US" sz="1400" dirty="0"/>
                  <a:t> MCAR: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1,</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2,</m:t>
                        </m:r>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300038" lvl="1" indent="-128588">
                  <a:lnSpc>
                    <a:spcPct val="150000"/>
                  </a:lnSpc>
                  <a:buFont typeface="+mj-lt"/>
                  <a:buAutoNum type="arabicPeriod"/>
                </a:pPr>
                <a:r>
                  <a:rPr lang="en-US" sz="1400" dirty="0"/>
                  <a:t> MNAR: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𝑦</m:t>
                        </m:r>
                      </m:e>
                      <m:sub>
                        <m:r>
                          <a:rPr lang="en-US" sz="1400" i="1">
                            <a:latin typeface="Cambria Math" panose="02040503050406030204" pitchFamily="18" charset="0"/>
                          </a:rPr>
                          <m:t>𝑖</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𝑥</m:t>
                        </m:r>
                      </m:e>
                      <m:sub>
                        <m:r>
                          <a:rPr lang="en-US" sz="1400" i="1">
                            <a:latin typeface="Cambria Math" panose="02040503050406030204" pitchFamily="18" charset="0"/>
                          </a:rPr>
                          <m:t>𝑖</m:t>
                        </m:r>
                      </m:sub>
                    </m:sSub>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𝜖</m:t>
                        </m:r>
                      </m:e>
                      <m:sub>
                        <m:r>
                          <a:rPr lang="en-US" sz="1400" i="1">
                            <a:latin typeface="Cambria Math" panose="02040503050406030204" pitchFamily="18" charset="0"/>
                          </a:rPr>
                          <m:t>𝑖</m:t>
                        </m:r>
                      </m:sub>
                    </m:sSub>
                  </m:oMath>
                </a14:m>
                <a:endParaRPr lang="en-US" sz="1400" dirty="0"/>
              </a:p>
              <a:p>
                <a:pPr marL="128588" indent="-128588">
                  <a:lnSpc>
                    <a:spcPct val="150000"/>
                  </a:lnSpc>
                  <a:buFont typeface="+mj-lt"/>
                  <a:buAutoNum type="arabicPeriod"/>
                </a:pPr>
                <a:endParaRPr lang="en-US" sz="1400" dirty="0"/>
              </a:p>
            </p:txBody>
          </p:sp>
        </mc:Choice>
        <mc:Fallback xmlns="">
          <p:sp>
            <p:nvSpPr>
              <p:cNvPr id="842" name="TextBox 841">
                <a:extLst>
                  <a:ext uri="{FF2B5EF4-FFF2-40B4-BE49-F238E27FC236}">
                    <a16:creationId xmlns:a16="http://schemas.microsoft.com/office/drawing/2014/main" id="{4C3D72B9-7407-86D5-C8B5-324031B4EAF5}"/>
                  </a:ext>
                </a:extLst>
              </p:cNvPr>
              <p:cNvSpPr txBox="1">
                <a:spLocks noRot="1" noChangeAspect="1" noMove="1" noResize="1" noEditPoints="1" noAdjustHandles="1" noChangeArrowheads="1" noChangeShapeType="1" noTextEdit="1"/>
              </p:cNvSpPr>
              <p:nvPr/>
            </p:nvSpPr>
            <p:spPr>
              <a:xfrm>
                <a:off x="18246380" y="4788747"/>
                <a:ext cx="2799251" cy="1717201"/>
              </a:xfrm>
              <a:prstGeom prst="rect">
                <a:avLst/>
              </a:prstGeom>
              <a:blipFill>
                <a:blip r:embed="rId7"/>
                <a:stretch>
                  <a:fillRect l="-45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54" name="TextBox 853">
                <a:extLst>
                  <a:ext uri="{FF2B5EF4-FFF2-40B4-BE49-F238E27FC236}">
                    <a16:creationId xmlns:a16="http://schemas.microsoft.com/office/drawing/2014/main" id="{97A984DD-4B66-C8D6-60F6-7B1D8683C2B9}"/>
                  </a:ext>
                </a:extLst>
              </p:cNvPr>
              <p:cNvSpPr txBox="1"/>
              <p:nvPr/>
            </p:nvSpPr>
            <p:spPr>
              <a:xfrm>
                <a:off x="11379785" y="4794436"/>
                <a:ext cx="6482330" cy="2677656"/>
              </a:xfrm>
              <a:prstGeom prst="rect">
                <a:avLst/>
              </a:prstGeom>
              <a:noFill/>
            </p:spPr>
            <p:txBody>
              <a:bodyPr wrap="square" rtlCol="0">
                <a:spAutoFit/>
              </a:bodyPr>
              <a:lstStyle/>
              <a:p>
                <a:pPr marL="285750" indent="-285750">
                  <a:buFont typeface="Arial" panose="020B0604020202020204" pitchFamily="34" charset="0"/>
                  <a:buChar char="•"/>
                </a:pPr>
                <a:r>
                  <a:rPr lang="en-US" sz="1400" dirty="0"/>
                  <a:t>Designed R simulations for each of MCAR, MAR, MNAR. Each simulation consists of</a:t>
                </a:r>
              </a:p>
              <a:p>
                <a:pPr marL="800100" lvl="1" indent="-342900">
                  <a:buFont typeface="+mj-lt"/>
                  <a:buAutoNum type="arabicPeriod"/>
                </a:pPr>
                <a:r>
                  <a:rPr lang="en-US" sz="1400" dirty="0"/>
                  <a:t>Creating data from a complete data model (specified to the right)</a:t>
                </a:r>
              </a:p>
              <a:p>
                <a:pPr marL="800100" lvl="1" indent="-342900">
                  <a:buFont typeface="+mj-lt"/>
                  <a:buAutoNum type="arabicPeriod"/>
                </a:pPr>
                <a:r>
                  <a:rPr lang="en-US" sz="1400" dirty="0"/>
                  <a:t>Removing some of it (</a:t>
                </a:r>
                <a:r>
                  <a:rPr lang="en-US" sz="1400" i="1" dirty="0"/>
                  <a:t>how </a:t>
                </a:r>
                <a:r>
                  <a:rPr lang="en-US" sz="1400" dirty="0"/>
                  <a:t>it’s removed depends on the mechanism), </a:t>
                </a:r>
              </a:p>
              <a:p>
                <a:pPr marL="800100" lvl="1" indent="-342900">
                  <a:buFont typeface="+mj-lt"/>
                  <a:buAutoNum type="arabicPeriod"/>
                </a:pPr>
                <a:r>
                  <a:rPr lang="en-US" sz="1400" dirty="0"/>
                  <a:t>Imputing the data using multiple imputation</a:t>
                </a:r>
              </a:p>
              <a:p>
                <a:pPr marL="800100" lvl="1" indent="-342900">
                  <a:buFont typeface="+mj-lt"/>
                  <a:buAutoNum type="arabicPeriod"/>
                </a:pPr>
                <a:r>
                  <a:rPr lang="en-US" sz="1400" dirty="0"/>
                  <a:t>Obtain estimate and 95% confidence interval for </a:t>
                </a:r>
                <a14:m>
                  <m:oMath xmlns:m="http://schemas.openxmlformats.org/officeDocument/2006/math">
                    <m:sSub>
                      <m:sSubPr>
                        <m:ctrlPr>
                          <a:rPr lang="en-US" sz="1400" i="1">
                            <a:latin typeface="Cambria Math" panose="02040503050406030204" pitchFamily="18" charset="0"/>
                          </a:rPr>
                        </m:ctrlPr>
                      </m:sSubPr>
                      <m:e>
                        <m:r>
                          <a:rPr lang="en-US" sz="1400" i="1">
                            <a:latin typeface="Cambria Math" panose="02040503050406030204" pitchFamily="18" charset="0"/>
                          </a:rPr>
                          <m:t>𝛽</m:t>
                        </m:r>
                      </m:e>
                      <m:sub>
                        <m:r>
                          <a:rPr lang="en-US" sz="1400" i="1">
                            <a:latin typeface="Cambria Math" panose="02040503050406030204" pitchFamily="18" charset="0"/>
                          </a:rPr>
                          <m:t>1</m:t>
                        </m:r>
                      </m:sub>
                    </m:sSub>
                    <m:r>
                      <a:rPr lang="en-US" sz="1400" b="0" i="1" smtClean="0">
                        <a:latin typeface="Cambria Math" panose="02040503050406030204" pitchFamily="18" charset="0"/>
                      </a:rPr>
                      <m:t>=1</m:t>
                    </m:r>
                  </m:oMath>
                </a14:m>
                <a:endParaRPr lang="en-US" sz="1400" dirty="0"/>
              </a:p>
              <a:p>
                <a:pPr marL="800100" lvl="1" indent="-342900">
                  <a:buFont typeface="+mj-lt"/>
                  <a:buAutoNum type="arabicPeriod"/>
                </a:pPr>
                <a:r>
                  <a:rPr lang="en-US" sz="1400" dirty="0"/>
                  <a:t>Measure the performance and statistical validity of the newly minted dataset</a:t>
                </a:r>
              </a:p>
              <a:p>
                <a:pPr marL="800100" lvl="1" indent="-342900">
                  <a:buFont typeface="+mj-lt"/>
                  <a:buAutoNum type="arabicPeriod"/>
                </a:pPr>
                <a:r>
                  <a:rPr lang="en-US" sz="1400" dirty="0"/>
                  <a:t>Repeat 1-4 for lots of iterations (</a:t>
                </a:r>
                <a:r>
                  <a:rPr lang="en-US" sz="1400" i="1" dirty="0"/>
                  <a:t>n = 1000</a:t>
                </a:r>
                <a:r>
                  <a:rPr lang="en-US" sz="1400" dirty="0"/>
                  <a:t>)</a:t>
                </a:r>
              </a:p>
              <a:p>
                <a:pPr marL="800100" lvl="1" indent="-342900">
                  <a:buFont typeface="+mj-lt"/>
                  <a:buAutoNum type="arabicPeriod"/>
                </a:pPr>
                <a:r>
                  <a:rPr lang="en-US" sz="1400" dirty="0"/>
                  <a:t>Pool results</a:t>
                </a:r>
              </a:p>
              <a:p>
                <a:pPr marL="285750" indent="-285750">
                  <a:buFont typeface="Arial" panose="020B0604020202020204" pitchFamily="34" charset="0"/>
                  <a:buChar char="•"/>
                </a:pPr>
                <a:endParaRPr lang="en-US" sz="1400" dirty="0"/>
              </a:p>
              <a:p>
                <a:pPr marL="285750" indent="-285750">
                  <a:buFont typeface="Arial" panose="020B0604020202020204" pitchFamily="34" charset="0"/>
                  <a:buChar char="•"/>
                </a:pPr>
                <a:endParaRPr lang="en-US" sz="1400" dirty="0"/>
              </a:p>
              <a:p>
                <a:endParaRPr lang="en-US" sz="1400" dirty="0"/>
              </a:p>
            </p:txBody>
          </p:sp>
        </mc:Choice>
        <mc:Fallback xmlns="">
          <p:sp>
            <p:nvSpPr>
              <p:cNvPr id="854" name="TextBox 853">
                <a:extLst>
                  <a:ext uri="{FF2B5EF4-FFF2-40B4-BE49-F238E27FC236}">
                    <a16:creationId xmlns:a16="http://schemas.microsoft.com/office/drawing/2014/main" id="{97A984DD-4B66-C8D6-60F6-7B1D8683C2B9}"/>
                  </a:ext>
                </a:extLst>
              </p:cNvPr>
              <p:cNvSpPr txBox="1">
                <a:spLocks noRot="1" noChangeAspect="1" noMove="1" noResize="1" noEditPoints="1" noAdjustHandles="1" noChangeArrowheads="1" noChangeShapeType="1" noTextEdit="1"/>
              </p:cNvSpPr>
              <p:nvPr/>
            </p:nvSpPr>
            <p:spPr>
              <a:xfrm>
                <a:off x="11379785" y="4794436"/>
                <a:ext cx="6482330" cy="2677656"/>
              </a:xfrm>
              <a:prstGeom prst="rect">
                <a:avLst/>
              </a:prstGeom>
              <a:blipFill>
                <a:blip r:embed="rId8"/>
                <a:stretch>
                  <a:fillRect l="-196" t="-472"/>
                </a:stretch>
              </a:blipFill>
            </p:spPr>
            <p:txBody>
              <a:bodyPr/>
              <a:lstStyle/>
              <a:p>
                <a:r>
                  <a:rPr lang="en-US">
                    <a:noFill/>
                  </a:rPr>
                  <a:t> </a:t>
                </a:r>
              </a:p>
            </p:txBody>
          </p:sp>
        </mc:Fallback>
      </mc:AlternateContent>
      <p:sp>
        <p:nvSpPr>
          <p:cNvPr id="855" name="TextBox 854">
            <a:extLst>
              <a:ext uri="{FF2B5EF4-FFF2-40B4-BE49-F238E27FC236}">
                <a16:creationId xmlns:a16="http://schemas.microsoft.com/office/drawing/2014/main" id="{57BEA5AA-2BE0-8061-F642-61A6C8C0BC7C}"/>
              </a:ext>
            </a:extLst>
          </p:cNvPr>
          <p:cNvSpPr txBox="1"/>
          <p:nvPr/>
        </p:nvSpPr>
        <p:spPr>
          <a:xfrm>
            <a:off x="11356045" y="4256153"/>
            <a:ext cx="1151277" cy="369332"/>
          </a:xfrm>
          <a:prstGeom prst="rect">
            <a:avLst/>
          </a:prstGeom>
          <a:noFill/>
        </p:spPr>
        <p:txBody>
          <a:bodyPr wrap="none" rtlCol="0">
            <a:spAutoFit/>
          </a:bodyPr>
          <a:lstStyle/>
          <a:p>
            <a:r>
              <a:rPr lang="en-US" u="sng" dirty="0">
                <a:solidFill>
                  <a:schemeClr val="accent2"/>
                </a:solidFill>
              </a:rPr>
              <a:t>METHODS</a:t>
            </a:r>
          </a:p>
        </p:txBody>
      </p:sp>
      <p:sp>
        <p:nvSpPr>
          <p:cNvPr id="856" name="TextBox 855">
            <a:extLst>
              <a:ext uri="{FF2B5EF4-FFF2-40B4-BE49-F238E27FC236}">
                <a16:creationId xmlns:a16="http://schemas.microsoft.com/office/drawing/2014/main" id="{E927DBD2-097E-14C3-ED26-BCA9C6ECE4F4}"/>
              </a:ext>
            </a:extLst>
          </p:cNvPr>
          <p:cNvSpPr txBox="1"/>
          <p:nvPr/>
        </p:nvSpPr>
        <p:spPr>
          <a:xfrm>
            <a:off x="11335022" y="3388662"/>
            <a:ext cx="1236300" cy="369332"/>
          </a:xfrm>
          <a:prstGeom prst="rect">
            <a:avLst/>
          </a:prstGeom>
          <a:noFill/>
        </p:spPr>
        <p:txBody>
          <a:bodyPr wrap="none" rtlCol="0">
            <a:spAutoFit/>
          </a:bodyPr>
          <a:lstStyle/>
          <a:p>
            <a:r>
              <a:rPr lang="en-US" u="sng" dirty="0">
                <a:solidFill>
                  <a:schemeClr val="accent2"/>
                </a:solidFill>
              </a:rPr>
              <a:t>OBJECTIVE </a:t>
            </a:r>
          </a:p>
        </p:txBody>
      </p:sp>
      <p:sp>
        <p:nvSpPr>
          <p:cNvPr id="858" name="TextBox 857">
            <a:extLst>
              <a:ext uri="{FF2B5EF4-FFF2-40B4-BE49-F238E27FC236}">
                <a16:creationId xmlns:a16="http://schemas.microsoft.com/office/drawing/2014/main" id="{E28D7DF4-6C22-F18D-C6BE-08826588E1DE}"/>
              </a:ext>
            </a:extLst>
          </p:cNvPr>
          <p:cNvSpPr txBox="1"/>
          <p:nvPr/>
        </p:nvSpPr>
        <p:spPr>
          <a:xfrm>
            <a:off x="11380517" y="3851973"/>
            <a:ext cx="9824844" cy="307777"/>
          </a:xfrm>
          <a:prstGeom prst="rect">
            <a:avLst/>
          </a:prstGeom>
          <a:noFill/>
        </p:spPr>
        <p:txBody>
          <a:bodyPr wrap="square">
            <a:spAutoFit/>
          </a:bodyPr>
          <a:lstStyle/>
          <a:p>
            <a:pPr marL="285750" indent="-285750">
              <a:buFont typeface="Arial" panose="020B0604020202020204" pitchFamily="34" charset="0"/>
              <a:buChar char="•"/>
            </a:pPr>
            <a:r>
              <a:rPr lang="en-US" sz="1400" dirty="0"/>
              <a:t>Compare the effectiveness of multiple imputation under different missing mechanisms.</a:t>
            </a:r>
          </a:p>
        </p:txBody>
      </p:sp>
      <p:graphicFrame>
        <p:nvGraphicFramePr>
          <p:cNvPr id="859" name="Table 2">
            <a:extLst>
              <a:ext uri="{FF2B5EF4-FFF2-40B4-BE49-F238E27FC236}">
                <a16:creationId xmlns:a16="http://schemas.microsoft.com/office/drawing/2014/main" id="{D8955F12-D71E-7750-6B4D-20B2418D4AE1}"/>
              </a:ext>
            </a:extLst>
          </p:cNvPr>
          <p:cNvGraphicFramePr>
            <a:graphicFrameLocks/>
          </p:cNvGraphicFramePr>
          <p:nvPr>
            <p:extLst>
              <p:ext uri="{D42A27DB-BD31-4B8C-83A1-F6EECF244321}">
                <p14:modId xmlns:p14="http://schemas.microsoft.com/office/powerpoint/2010/main" val="355278212"/>
              </p:ext>
            </p:extLst>
          </p:nvPr>
        </p:nvGraphicFramePr>
        <p:xfrm>
          <a:off x="11597939" y="7381307"/>
          <a:ext cx="6939820" cy="2417712"/>
        </p:xfrm>
        <a:graphic>
          <a:graphicData uri="http://schemas.openxmlformats.org/drawingml/2006/table">
            <a:tbl>
              <a:tblPr firstRow="1" bandRow="1">
                <a:tableStyleId>{5C22544A-7EE6-4342-B048-85BDC9FD1C3A}</a:tableStyleId>
              </a:tblPr>
              <a:tblGrid>
                <a:gridCol w="1387964">
                  <a:extLst>
                    <a:ext uri="{9D8B030D-6E8A-4147-A177-3AD203B41FA5}">
                      <a16:colId xmlns:a16="http://schemas.microsoft.com/office/drawing/2014/main" val="2639204986"/>
                    </a:ext>
                  </a:extLst>
                </a:gridCol>
                <a:gridCol w="1387964">
                  <a:extLst>
                    <a:ext uri="{9D8B030D-6E8A-4147-A177-3AD203B41FA5}">
                      <a16:colId xmlns:a16="http://schemas.microsoft.com/office/drawing/2014/main" val="2690891796"/>
                    </a:ext>
                  </a:extLst>
                </a:gridCol>
                <a:gridCol w="1387964">
                  <a:extLst>
                    <a:ext uri="{9D8B030D-6E8A-4147-A177-3AD203B41FA5}">
                      <a16:colId xmlns:a16="http://schemas.microsoft.com/office/drawing/2014/main" val="3723378948"/>
                    </a:ext>
                  </a:extLst>
                </a:gridCol>
                <a:gridCol w="1387964">
                  <a:extLst>
                    <a:ext uri="{9D8B030D-6E8A-4147-A177-3AD203B41FA5}">
                      <a16:colId xmlns:a16="http://schemas.microsoft.com/office/drawing/2014/main" val="1498371569"/>
                    </a:ext>
                  </a:extLst>
                </a:gridCol>
                <a:gridCol w="1387964">
                  <a:extLst>
                    <a:ext uri="{9D8B030D-6E8A-4147-A177-3AD203B41FA5}">
                      <a16:colId xmlns:a16="http://schemas.microsoft.com/office/drawing/2014/main" val="889807820"/>
                    </a:ext>
                  </a:extLst>
                </a:gridCol>
              </a:tblGrid>
              <a:tr h="24763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400"/>
                        <a:t>Estimate</a:t>
                      </a:r>
                      <a:endParaRPr lang="en-US" sz="1400" dirty="0"/>
                    </a:p>
                  </a:txBody>
                  <a:tcPr marL="34290" marR="34290" marT="17145" marB="17145"/>
                </a:tc>
                <a:tc>
                  <a:txBody>
                    <a:bodyPr/>
                    <a:lstStyle/>
                    <a:p>
                      <a:r>
                        <a:rPr lang="en-US" sz="1400"/>
                        <a:t>Percent Bias</a:t>
                      </a:r>
                      <a:endParaRPr lang="en-US" sz="1400" dirty="0"/>
                    </a:p>
                  </a:txBody>
                  <a:tcPr marL="34290" marR="34290" marT="17145" marB="17145"/>
                </a:tc>
                <a:tc>
                  <a:txBody>
                    <a:bodyPr/>
                    <a:lstStyle/>
                    <a:p>
                      <a:r>
                        <a:rPr lang="en-US" sz="1400"/>
                        <a:t>Coverage Rate</a:t>
                      </a:r>
                      <a:endParaRPr lang="en-US" sz="1400" dirty="0"/>
                    </a:p>
                  </a:txBody>
                  <a:tcPr marL="34290" marR="34290" marT="17145" marB="17145"/>
                </a:tc>
                <a:tc>
                  <a:txBody>
                    <a:bodyPr/>
                    <a:lstStyle/>
                    <a:p>
                      <a:r>
                        <a:rPr lang="en-US" sz="1400" dirty="0"/>
                        <a:t>Average Width</a:t>
                      </a:r>
                    </a:p>
                  </a:txBody>
                  <a:tcPr marL="34290" marR="34290" marT="17145" marB="17145"/>
                </a:tc>
                <a:extLst>
                  <a:ext uri="{0D108BD9-81ED-4DB2-BD59-A6C34878D82A}">
                    <a16:rowId xmlns:a16="http://schemas.microsoft.com/office/drawing/2014/main" val="1025636070"/>
                  </a:ext>
                </a:extLst>
              </a:tr>
              <a:tr h="247639">
                <a:tc>
                  <a:txBody>
                    <a:bodyPr/>
                    <a:lstStyle/>
                    <a:p>
                      <a:r>
                        <a:rPr lang="en-US" sz="1400" dirty="0"/>
                        <a:t>MCAR</a:t>
                      </a:r>
                    </a:p>
                  </a:txBody>
                  <a:tcPr marL="34290" marR="34290" marT="17145" marB="17145">
                    <a:solidFill>
                      <a:schemeClr val="accent2"/>
                    </a:solidFill>
                  </a:tcPr>
                </a:tc>
                <a:tc>
                  <a:txBody>
                    <a:bodyPr/>
                    <a:lstStyle/>
                    <a:p>
                      <a:r>
                        <a:rPr lang="en-US" sz="1400" dirty="0"/>
                        <a:t>0.9779</a:t>
                      </a:r>
                    </a:p>
                  </a:txBody>
                  <a:tcPr marL="34290" marR="34290" marT="17145" marB="17145"/>
                </a:tc>
                <a:tc>
                  <a:txBody>
                    <a:bodyPr/>
                    <a:lstStyle/>
                    <a:p>
                      <a:r>
                        <a:rPr lang="en-US" sz="1400"/>
                        <a:t>2.209</a:t>
                      </a:r>
                      <a:endParaRPr lang="en-US" sz="1400" dirty="0"/>
                    </a:p>
                  </a:txBody>
                  <a:tcPr marL="34290" marR="34290" marT="17145" marB="17145"/>
                </a:tc>
                <a:tc>
                  <a:txBody>
                    <a:bodyPr/>
                    <a:lstStyle/>
                    <a:p>
                      <a:r>
                        <a:rPr lang="en-US" sz="1400"/>
                        <a:t>0.97</a:t>
                      </a:r>
                      <a:endParaRPr lang="en-US" sz="1400" dirty="0"/>
                    </a:p>
                  </a:txBody>
                  <a:tcPr marL="34290" marR="34290" marT="17145" marB="17145"/>
                </a:tc>
                <a:tc>
                  <a:txBody>
                    <a:bodyPr/>
                    <a:lstStyle/>
                    <a:p>
                      <a:r>
                        <a:rPr lang="en-US" sz="1400"/>
                        <a:t>0.102</a:t>
                      </a:r>
                      <a:endParaRPr lang="en-US" sz="1400" dirty="0"/>
                    </a:p>
                  </a:txBody>
                  <a:tcPr marL="34290" marR="34290" marT="17145" marB="17145"/>
                </a:tc>
                <a:extLst>
                  <a:ext uri="{0D108BD9-81ED-4DB2-BD59-A6C34878D82A}">
                    <a16:rowId xmlns:a16="http://schemas.microsoft.com/office/drawing/2014/main" val="2450062889"/>
                  </a:ext>
                </a:extLst>
              </a:tr>
              <a:tr h="247639">
                <a:tc>
                  <a:txBody>
                    <a:bodyPr/>
                    <a:lstStyle/>
                    <a:p>
                      <a:r>
                        <a:rPr lang="en-US" sz="1400" dirty="0"/>
                        <a:t>MAR-light</a:t>
                      </a:r>
                    </a:p>
                  </a:txBody>
                  <a:tcPr marL="34290" marR="34290" marT="17145" marB="17145">
                    <a:solidFill>
                      <a:schemeClr val="accent2"/>
                    </a:solidFill>
                  </a:tcPr>
                </a:tc>
                <a:tc>
                  <a:txBody>
                    <a:bodyPr/>
                    <a:lstStyle/>
                    <a:p>
                      <a:r>
                        <a:rPr lang="en-US" sz="1400" dirty="0"/>
                        <a:t>0.9768</a:t>
                      </a:r>
                    </a:p>
                  </a:txBody>
                  <a:tcPr marL="34290" marR="34290" marT="17145" marB="17145"/>
                </a:tc>
                <a:tc>
                  <a:txBody>
                    <a:bodyPr/>
                    <a:lstStyle/>
                    <a:p>
                      <a:r>
                        <a:rPr lang="en-US" sz="1400"/>
                        <a:t>2.315</a:t>
                      </a:r>
                      <a:endParaRPr lang="en-US" sz="1400" dirty="0"/>
                    </a:p>
                  </a:txBody>
                  <a:tcPr marL="34290" marR="34290" marT="17145" marB="17145"/>
                </a:tc>
                <a:tc>
                  <a:txBody>
                    <a:bodyPr/>
                    <a:lstStyle/>
                    <a:p>
                      <a:r>
                        <a:rPr lang="en-US" sz="1400" dirty="0"/>
                        <a:t>0.91</a:t>
                      </a:r>
                    </a:p>
                  </a:txBody>
                  <a:tcPr marL="34290" marR="34290" marT="17145" marB="17145"/>
                </a:tc>
                <a:tc>
                  <a:txBody>
                    <a:bodyPr/>
                    <a:lstStyle/>
                    <a:p>
                      <a:r>
                        <a:rPr lang="en-US" sz="1400"/>
                        <a:t>0.108</a:t>
                      </a:r>
                      <a:endParaRPr lang="en-US" sz="1400" dirty="0"/>
                    </a:p>
                  </a:txBody>
                  <a:tcPr marL="34290" marR="34290" marT="17145" marB="17145"/>
                </a:tc>
                <a:extLst>
                  <a:ext uri="{0D108BD9-81ED-4DB2-BD59-A6C34878D82A}">
                    <a16:rowId xmlns:a16="http://schemas.microsoft.com/office/drawing/2014/main" val="106183214"/>
                  </a:ext>
                </a:extLst>
              </a:tr>
              <a:tr h="464050">
                <a:tc>
                  <a:txBody>
                    <a:bodyPr/>
                    <a:lstStyle/>
                    <a:p>
                      <a:r>
                        <a:rPr lang="en-US" sz="1400"/>
                        <a:t>MAR-moderate</a:t>
                      </a:r>
                      <a:endParaRPr lang="en-US" sz="1400" dirty="0"/>
                    </a:p>
                  </a:txBody>
                  <a:tcPr marL="34290" marR="34290" marT="17145" marB="17145">
                    <a:solidFill>
                      <a:schemeClr val="accent2"/>
                    </a:solidFill>
                  </a:tcPr>
                </a:tc>
                <a:tc>
                  <a:txBody>
                    <a:bodyPr/>
                    <a:lstStyle/>
                    <a:p>
                      <a:r>
                        <a:rPr lang="en-US" sz="1400" dirty="0"/>
                        <a:t>0.9799</a:t>
                      </a:r>
                    </a:p>
                  </a:txBody>
                  <a:tcPr marL="34290" marR="34290" marT="17145" marB="17145"/>
                </a:tc>
                <a:tc>
                  <a:txBody>
                    <a:bodyPr/>
                    <a:lstStyle/>
                    <a:p>
                      <a:r>
                        <a:rPr lang="en-US" sz="1400" dirty="0"/>
                        <a:t>2.011</a:t>
                      </a:r>
                    </a:p>
                  </a:txBody>
                  <a:tcPr marL="34290" marR="34290" marT="17145" marB="17145"/>
                </a:tc>
                <a:tc>
                  <a:txBody>
                    <a:bodyPr/>
                    <a:lstStyle/>
                    <a:p>
                      <a:r>
                        <a:rPr lang="en-US" sz="1400"/>
                        <a:t>0.91</a:t>
                      </a:r>
                      <a:endParaRPr lang="en-US" sz="1400" dirty="0"/>
                    </a:p>
                  </a:txBody>
                  <a:tcPr marL="34290" marR="34290" marT="17145" marB="17145"/>
                </a:tc>
                <a:tc>
                  <a:txBody>
                    <a:bodyPr/>
                    <a:lstStyle/>
                    <a:p>
                      <a:r>
                        <a:rPr lang="en-US" sz="1400" dirty="0"/>
                        <a:t>0.095</a:t>
                      </a:r>
                    </a:p>
                  </a:txBody>
                  <a:tcPr marL="34290" marR="34290" marT="17145" marB="17145"/>
                </a:tc>
                <a:extLst>
                  <a:ext uri="{0D108BD9-81ED-4DB2-BD59-A6C34878D82A}">
                    <a16:rowId xmlns:a16="http://schemas.microsoft.com/office/drawing/2014/main" val="2167119470"/>
                  </a:ext>
                </a:extLst>
              </a:tr>
              <a:tr h="247639">
                <a:tc>
                  <a:txBody>
                    <a:bodyPr/>
                    <a:lstStyle/>
                    <a:p>
                      <a:r>
                        <a:rPr lang="en-US" sz="1400"/>
                        <a:t>MAR-heavy</a:t>
                      </a:r>
                      <a:endParaRPr lang="en-US" sz="1400" dirty="0"/>
                    </a:p>
                  </a:txBody>
                  <a:tcPr marL="34290" marR="34290" marT="17145" marB="17145">
                    <a:solidFill>
                      <a:schemeClr val="accent2"/>
                    </a:solidFill>
                  </a:tcPr>
                </a:tc>
                <a:tc>
                  <a:txBody>
                    <a:bodyPr/>
                    <a:lstStyle/>
                    <a:p>
                      <a:r>
                        <a:rPr lang="en-US" sz="1400"/>
                        <a:t>0.9841</a:t>
                      </a:r>
                      <a:endParaRPr lang="en-US" sz="1400" dirty="0"/>
                    </a:p>
                  </a:txBody>
                  <a:tcPr marL="34290" marR="34290" marT="17145" marB="17145"/>
                </a:tc>
                <a:tc>
                  <a:txBody>
                    <a:bodyPr/>
                    <a:lstStyle/>
                    <a:p>
                      <a:r>
                        <a:rPr lang="en-US" sz="1400" dirty="0"/>
                        <a:t>1.588</a:t>
                      </a:r>
                    </a:p>
                  </a:txBody>
                  <a:tcPr marL="34290" marR="34290" marT="17145" marB="17145"/>
                </a:tc>
                <a:tc>
                  <a:txBody>
                    <a:bodyPr/>
                    <a:lstStyle/>
                    <a:p>
                      <a:r>
                        <a:rPr lang="en-US" sz="1400" dirty="0"/>
                        <a:t>0.90</a:t>
                      </a:r>
                    </a:p>
                  </a:txBody>
                  <a:tcPr marL="34290" marR="34290" marT="17145" marB="17145"/>
                </a:tc>
                <a:tc>
                  <a:txBody>
                    <a:bodyPr/>
                    <a:lstStyle/>
                    <a:p>
                      <a:r>
                        <a:rPr lang="en-US" sz="1400"/>
                        <a:t>0.082</a:t>
                      </a:r>
                      <a:endParaRPr lang="en-US" sz="1400" dirty="0"/>
                    </a:p>
                  </a:txBody>
                  <a:tcPr marL="34290" marR="34290" marT="17145" marB="17145"/>
                </a:tc>
                <a:extLst>
                  <a:ext uri="{0D108BD9-81ED-4DB2-BD59-A6C34878D82A}">
                    <a16:rowId xmlns:a16="http://schemas.microsoft.com/office/drawing/2014/main" val="4197118472"/>
                  </a:ext>
                </a:extLst>
              </a:tr>
              <a:tr h="247639">
                <a:tc>
                  <a:txBody>
                    <a:bodyPr/>
                    <a:lstStyle/>
                    <a:p>
                      <a:r>
                        <a:rPr lang="en-US" sz="1400"/>
                        <a:t>MNAR-light</a:t>
                      </a:r>
                      <a:endParaRPr lang="en-US" sz="1400" dirty="0"/>
                    </a:p>
                  </a:txBody>
                  <a:tcPr marL="34290" marR="34290" marT="17145" marB="17145">
                    <a:solidFill>
                      <a:schemeClr val="accent2"/>
                    </a:solidFill>
                  </a:tcPr>
                </a:tc>
                <a:tc>
                  <a:txBody>
                    <a:bodyPr/>
                    <a:lstStyle/>
                    <a:p>
                      <a:r>
                        <a:rPr lang="en-US" sz="1400"/>
                        <a:t>1.0174</a:t>
                      </a:r>
                      <a:endParaRPr lang="en-US" sz="1400" dirty="0"/>
                    </a:p>
                  </a:txBody>
                  <a:tcPr marL="34290" marR="34290" marT="17145" marB="17145"/>
                </a:tc>
                <a:tc>
                  <a:txBody>
                    <a:bodyPr/>
                    <a:lstStyle/>
                    <a:p>
                      <a:r>
                        <a:rPr lang="en-US" sz="1400"/>
                        <a:t>1.740</a:t>
                      </a:r>
                      <a:endParaRPr lang="en-US" sz="1400" dirty="0"/>
                    </a:p>
                  </a:txBody>
                  <a:tcPr marL="34290" marR="34290" marT="17145" marB="17145"/>
                </a:tc>
                <a:tc>
                  <a:txBody>
                    <a:bodyPr/>
                    <a:lstStyle/>
                    <a:p>
                      <a:r>
                        <a:rPr lang="en-US" sz="1400" dirty="0"/>
                        <a:t>0.96</a:t>
                      </a:r>
                    </a:p>
                  </a:txBody>
                  <a:tcPr marL="34290" marR="34290" marT="17145" marB="17145"/>
                </a:tc>
                <a:tc>
                  <a:txBody>
                    <a:bodyPr/>
                    <a:lstStyle/>
                    <a:p>
                      <a:r>
                        <a:rPr lang="en-US" sz="1400" dirty="0"/>
                        <a:t>0.306</a:t>
                      </a:r>
                    </a:p>
                  </a:txBody>
                  <a:tcPr marL="34290" marR="34290" marT="17145" marB="17145"/>
                </a:tc>
                <a:extLst>
                  <a:ext uri="{0D108BD9-81ED-4DB2-BD59-A6C34878D82A}">
                    <a16:rowId xmlns:a16="http://schemas.microsoft.com/office/drawing/2014/main" val="4122388607"/>
                  </a:ext>
                </a:extLst>
              </a:tr>
              <a:tr h="467762">
                <a:tc>
                  <a:txBody>
                    <a:bodyPr/>
                    <a:lstStyle/>
                    <a:p>
                      <a:r>
                        <a:rPr lang="en-US" sz="1400"/>
                        <a:t>MNAR-moderate</a:t>
                      </a:r>
                      <a:endParaRPr lang="en-US" sz="1400" dirty="0"/>
                    </a:p>
                  </a:txBody>
                  <a:tcPr marL="34290" marR="34290" marT="17145" marB="17145">
                    <a:solidFill>
                      <a:schemeClr val="accent2"/>
                    </a:solidFill>
                  </a:tcPr>
                </a:tc>
                <a:tc>
                  <a:txBody>
                    <a:bodyPr/>
                    <a:lstStyle/>
                    <a:p>
                      <a:r>
                        <a:rPr lang="en-US" sz="1400" dirty="0"/>
                        <a:t>1.0262</a:t>
                      </a:r>
                    </a:p>
                  </a:txBody>
                  <a:tcPr marL="34290" marR="34290" marT="17145" marB="17145"/>
                </a:tc>
                <a:tc>
                  <a:txBody>
                    <a:bodyPr/>
                    <a:lstStyle/>
                    <a:p>
                      <a:r>
                        <a:rPr lang="en-US" sz="1400"/>
                        <a:t>2.615</a:t>
                      </a:r>
                      <a:endParaRPr lang="en-US" sz="1400" dirty="0"/>
                    </a:p>
                  </a:txBody>
                  <a:tcPr marL="34290" marR="34290" marT="17145" marB="17145"/>
                </a:tc>
                <a:tc>
                  <a:txBody>
                    <a:bodyPr/>
                    <a:lstStyle/>
                    <a:p>
                      <a:r>
                        <a:rPr lang="en-US" sz="1400"/>
                        <a:t>0.95</a:t>
                      </a:r>
                      <a:endParaRPr lang="en-US" sz="1400" dirty="0"/>
                    </a:p>
                  </a:txBody>
                  <a:tcPr marL="34290" marR="34290" marT="17145" marB="17145"/>
                </a:tc>
                <a:tc>
                  <a:txBody>
                    <a:bodyPr/>
                    <a:lstStyle/>
                    <a:p>
                      <a:r>
                        <a:rPr lang="en-US" sz="1400" dirty="0"/>
                        <a:t>0.331</a:t>
                      </a:r>
                    </a:p>
                  </a:txBody>
                  <a:tcPr marL="34290" marR="34290" marT="17145" marB="17145"/>
                </a:tc>
                <a:extLst>
                  <a:ext uri="{0D108BD9-81ED-4DB2-BD59-A6C34878D82A}">
                    <a16:rowId xmlns:a16="http://schemas.microsoft.com/office/drawing/2014/main" val="1306177704"/>
                  </a:ext>
                </a:extLst>
              </a:tr>
              <a:tr h="247639">
                <a:tc>
                  <a:txBody>
                    <a:bodyPr/>
                    <a:lstStyle/>
                    <a:p>
                      <a:r>
                        <a:rPr lang="en-US" sz="1400"/>
                        <a:t>MNAR-heavy</a:t>
                      </a:r>
                      <a:endParaRPr lang="en-US" sz="1400" dirty="0"/>
                    </a:p>
                  </a:txBody>
                  <a:tcPr marL="34290" marR="34290" marT="17145" marB="17145">
                    <a:solidFill>
                      <a:schemeClr val="accent2"/>
                    </a:solidFill>
                  </a:tcPr>
                </a:tc>
                <a:tc>
                  <a:txBody>
                    <a:bodyPr/>
                    <a:lstStyle/>
                    <a:p>
                      <a:r>
                        <a:rPr lang="en-US" sz="1400" dirty="0"/>
                        <a:t>1.3146</a:t>
                      </a:r>
                    </a:p>
                  </a:txBody>
                  <a:tcPr marL="34290" marR="34290" marT="17145" marB="17145"/>
                </a:tc>
                <a:tc>
                  <a:txBody>
                    <a:bodyPr/>
                    <a:lstStyle/>
                    <a:p>
                      <a:r>
                        <a:rPr lang="en-US" sz="1400" dirty="0"/>
                        <a:t>31.463</a:t>
                      </a:r>
                    </a:p>
                  </a:txBody>
                  <a:tcPr marL="34290" marR="34290" marT="17145" marB="17145"/>
                </a:tc>
                <a:tc>
                  <a:txBody>
                    <a:bodyPr/>
                    <a:lstStyle/>
                    <a:p>
                      <a:r>
                        <a:rPr lang="en-US" sz="1400" dirty="0"/>
                        <a:t>0.57</a:t>
                      </a:r>
                    </a:p>
                  </a:txBody>
                  <a:tcPr marL="34290" marR="34290" marT="17145" marB="17145"/>
                </a:tc>
                <a:tc>
                  <a:txBody>
                    <a:bodyPr/>
                    <a:lstStyle/>
                    <a:p>
                      <a:r>
                        <a:rPr lang="en-US" sz="1400" dirty="0"/>
                        <a:t>0.806</a:t>
                      </a:r>
                    </a:p>
                  </a:txBody>
                  <a:tcPr marL="34290" marR="34290" marT="17145" marB="17145"/>
                </a:tc>
                <a:extLst>
                  <a:ext uri="{0D108BD9-81ED-4DB2-BD59-A6C34878D82A}">
                    <a16:rowId xmlns:a16="http://schemas.microsoft.com/office/drawing/2014/main" val="4228847266"/>
                  </a:ext>
                </a:extLst>
              </a:tr>
            </a:tbl>
          </a:graphicData>
        </a:graphic>
      </p:graphicFrame>
      <p:sp>
        <p:nvSpPr>
          <p:cNvPr id="860" name="TextBox 859">
            <a:extLst>
              <a:ext uri="{FF2B5EF4-FFF2-40B4-BE49-F238E27FC236}">
                <a16:creationId xmlns:a16="http://schemas.microsoft.com/office/drawing/2014/main" id="{0A8603BB-4FF8-2E7A-0FEE-5EAADB55A068}"/>
              </a:ext>
            </a:extLst>
          </p:cNvPr>
          <p:cNvSpPr txBox="1"/>
          <p:nvPr/>
        </p:nvSpPr>
        <p:spPr>
          <a:xfrm>
            <a:off x="11375581" y="6794760"/>
            <a:ext cx="970650" cy="369332"/>
          </a:xfrm>
          <a:prstGeom prst="rect">
            <a:avLst/>
          </a:prstGeom>
          <a:noFill/>
        </p:spPr>
        <p:txBody>
          <a:bodyPr wrap="none" rtlCol="0">
            <a:spAutoFit/>
          </a:bodyPr>
          <a:lstStyle/>
          <a:p>
            <a:r>
              <a:rPr lang="en-US" u="sng" dirty="0">
                <a:solidFill>
                  <a:schemeClr val="accent2"/>
                </a:solidFill>
              </a:rPr>
              <a:t>RESULTS</a:t>
            </a:r>
          </a:p>
        </p:txBody>
      </p:sp>
      <p:pic>
        <p:nvPicPr>
          <p:cNvPr id="862" name="Picture 861" descr="Chart, box and whisker chart&#10;&#10;Description automatically generated">
            <a:extLst>
              <a:ext uri="{FF2B5EF4-FFF2-40B4-BE49-F238E27FC236}">
                <a16:creationId xmlns:a16="http://schemas.microsoft.com/office/drawing/2014/main" id="{9410FDE2-C78B-4915-3449-1C4ED8DE2DA2}"/>
              </a:ext>
            </a:extLst>
          </p:cNvPr>
          <p:cNvPicPr>
            <a:picLocks noChangeAspect="1"/>
          </p:cNvPicPr>
          <p:nvPr/>
        </p:nvPicPr>
        <p:blipFill>
          <a:blip r:embed="rId9">
            <a:alphaModFix/>
          </a:blip>
          <a:stretch>
            <a:fillRect/>
          </a:stretch>
        </p:blipFill>
        <p:spPr>
          <a:xfrm>
            <a:off x="14610327" y="10183977"/>
            <a:ext cx="6372232" cy="3425761"/>
          </a:xfrm>
          <a:prstGeom prst="rect">
            <a:avLst/>
          </a:prstGeom>
        </p:spPr>
      </p:pic>
      <p:sp>
        <p:nvSpPr>
          <p:cNvPr id="863" name="TextBox 862">
            <a:extLst>
              <a:ext uri="{FF2B5EF4-FFF2-40B4-BE49-F238E27FC236}">
                <a16:creationId xmlns:a16="http://schemas.microsoft.com/office/drawing/2014/main" id="{AAB41BC9-7B5F-7DF3-168B-DBB58AB88406}"/>
              </a:ext>
            </a:extLst>
          </p:cNvPr>
          <p:cNvSpPr txBox="1"/>
          <p:nvPr/>
        </p:nvSpPr>
        <p:spPr>
          <a:xfrm>
            <a:off x="11375581" y="13732309"/>
            <a:ext cx="1423788" cy="369332"/>
          </a:xfrm>
          <a:prstGeom prst="rect">
            <a:avLst/>
          </a:prstGeom>
          <a:noFill/>
        </p:spPr>
        <p:txBody>
          <a:bodyPr wrap="none" rtlCol="0">
            <a:spAutoFit/>
          </a:bodyPr>
          <a:lstStyle/>
          <a:p>
            <a:r>
              <a:rPr lang="en-US" b="1" u="sng" dirty="0">
                <a:solidFill>
                  <a:schemeClr val="accent2"/>
                </a:solidFill>
              </a:rPr>
              <a:t>DISCUSSION:</a:t>
            </a:r>
          </a:p>
        </p:txBody>
      </p:sp>
      <p:sp>
        <p:nvSpPr>
          <p:cNvPr id="864" name="TextBox 863">
            <a:extLst>
              <a:ext uri="{FF2B5EF4-FFF2-40B4-BE49-F238E27FC236}">
                <a16:creationId xmlns:a16="http://schemas.microsoft.com/office/drawing/2014/main" id="{DCA08361-4B4C-0542-108A-6C06875EE2CE}"/>
              </a:ext>
            </a:extLst>
          </p:cNvPr>
          <p:cNvSpPr txBox="1"/>
          <p:nvPr/>
        </p:nvSpPr>
        <p:spPr>
          <a:xfrm>
            <a:off x="11964692" y="14117289"/>
            <a:ext cx="8030188" cy="2031325"/>
          </a:xfrm>
          <a:prstGeom prst="rect">
            <a:avLst/>
          </a:prstGeom>
          <a:noFill/>
        </p:spPr>
        <p:txBody>
          <a:bodyPr wrap="square" rtlCol="0">
            <a:spAutoFit/>
          </a:bodyPr>
          <a:lstStyle/>
          <a:p>
            <a:pPr marL="285750" indent="-285750">
              <a:buFont typeface="Arial" panose="020B0604020202020204" pitchFamily="34" charset="0"/>
              <a:buChar char="•"/>
            </a:pPr>
            <a:r>
              <a:rPr lang="en-US" dirty="0"/>
              <a:t>Depending on the missingness mechanism underlying your data, the quality of your imputations will vary significantly.</a:t>
            </a:r>
          </a:p>
          <a:p>
            <a:pPr marL="285750" indent="-285750">
              <a:buFont typeface="Arial" panose="020B0604020202020204" pitchFamily="34" charset="0"/>
              <a:buChar char="•"/>
            </a:pPr>
            <a:r>
              <a:rPr lang="en-US" dirty="0"/>
              <a:t>Bias and average confidence interval width tended to increase as the mechanism’s severity increased. </a:t>
            </a:r>
          </a:p>
          <a:p>
            <a:pPr marL="285750" indent="-285750">
              <a:buFont typeface="Arial" panose="020B0604020202020204" pitchFamily="34" charset="0"/>
              <a:buChar char="•"/>
            </a:pPr>
            <a:r>
              <a:rPr lang="en-US" dirty="0"/>
              <a:t>Although true MAR had the lowest average coverage rate, once we consider how MNAR had much larger confidence intervals, MNAR is clearly the worst at accurately estimating our parameter</a:t>
            </a:r>
          </a:p>
        </p:txBody>
      </p:sp>
      <p:sp>
        <p:nvSpPr>
          <p:cNvPr id="865" name="TextBox 864">
            <a:extLst>
              <a:ext uri="{FF2B5EF4-FFF2-40B4-BE49-F238E27FC236}">
                <a16:creationId xmlns:a16="http://schemas.microsoft.com/office/drawing/2014/main" id="{E2EEE3A7-764D-A342-4B80-78A777112790}"/>
              </a:ext>
            </a:extLst>
          </p:cNvPr>
          <p:cNvSpPr txBox="1"/>
          <p:nvPr/>
        </p:nvSpPr>
        <p:spPr>
          <a:xfrm>
            <a:off x="22449663" y="3195784"/>
            <a:ext cx="4085029" cy="369332"/>
          </a:xfrm>
          <a:prstGeom prst="rect">
            <a:avLst/>
          </a:prstGeom>
          <a:noFill/>
        </p:spPr>
        <p:txBody>
          <a:bodyPr wrap="none" rtlCol="0">
            <a:spAutoFit/>
          </a:bodyPr>
          <a:lstStyle/>
          <a:p>
            <a:r>
              <a:rPr lang="en-US" b="1" dirty="0">
                <a:solidFill>
                  <a:schemeClr val="accent2">
                    <a:lumMod val="75000"/>
                  </a:schemeClr>
                </a:solidFill>
              </a:rPr>
              <a:t>Case 1: Missing Data only in Response </a:t>
            </a:r>
            <a:r>
              <a:rPr lang="en-US" b="1" i="1" dirty="0">
                <a:solidFill>
                  <a:schemeClr val="accent2">
                    <a:lumMod val="75000"/>
                  </a:schemeClr>
                </a:solidFill>
              </a:rPr>
              <a:t>Y</a:t>
            </a:r>
            <a:r>
              <a:rPr lang="en-US" b="1" dirty="0">
                <a:solidFill>
                  <a:schemeClr val="accent2">
                    <a:lumMod val="75000"/>
                  </a:schemeClr>
                </a:solidFill>
              </a:rPr>
              <a:t>  </a:t>
            </a:r>
          </a:p>
        </p:txBody>
      </p:sp>
      <mc:AlternateContent xmlns:mc="http://schemas.openxmlformats.org/markup-compatibility/2006" xmlns:a14="http://schemas.microsoft.com/office/drawing/2010/main">
        <mc:Choice Requires="a14">
          <p:sp>
            <p:nvSpPr>
              <p:cNvPr id="866" name="TextBox 865">
                <a:extLst>
                  <a:ext uri="{FF2B5EF4-FFF2-40B4-BE49-F238E27FC236}">
                    <a16:creationId xmlns:a16="http://schemas.microsoft.com/office/drawing/2014/main" id="{C7D4E343-7ECF-5508-C316-F7FAA70EE3B2}"/>
                  </a:ext>
                </a:extLst>
              </p:cNvPr>
              <p:cNvSpPr txBox="1"/>
              <p:nvPr/>
            </p:nvSpPr>
            <p:spPr>
              <a:xfrm>
                <a:off x="22686060" y="3565115"/>
                <a:ext cx="9708673" cy="2658356"/>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solidFill>
                      <a:schemeClr val="accent2"/>
                    </a:solidFill>
                  </a:rPr>
                  <a:t>: </a:t>
                </a:r>
                <a:r>
                  <a:rPr lang="en-US" sz="1400" b="1" dirty="0"/>
                  <a:t>If the missing data occurs only in </a:t>
                </a:r>
                <a:r>
                  <a:rPr lang="en-US" sz="1400" b="1" i="1" dirty="0"/>
                  <a:t>Y, </a:t>
                </a:r>
                <a:r>
                  <a:rPr lang="en-US" sz="1400" b="1" dirty="0"/>
                  <a:t>listwise deletion is preferred as it’s faster, efficient, and statistically equivalent.</a:t>
                </a:r>
                <a:endParaRPr lang="en-US" sz="1088" b="1" dirty="0"/>
              </a:p>
              <a:p>
                <a:pPr>
                  <a:lnSpc>
                    <a:spcPct val="150000"/>
                  </a:lnSpc>
                </a:pPr>
                <a:r>
                  <a:rPr lang="en-US" sz="1400" b="1" u="sng" dirty="0">
                    <a:solidFill>
                      <a:schemeClr val="accent2"/>
                    </a:solidFill>
                  </a:rPr>
                  <a:t>METHODS:</a:t>
                </a:r>
                <a:endParaRPr lang="en-US" sz="1400" b="1" dirty="0"/>
              </a:p>
              <a:p>
                <a:pPr marL="228600" indent="-228600">
                  <a:lnSpc>
                    <a:spcPct val="150000"/>
                  </a:lnSpc>
                  <a:buFont typeface="+mj-lt"/>
                  <a:buAutoNum type="arabicPeriod"/>
                </a:pPr>
                <a:r>
                  <a:rPr lang="en-US" sz="1400" dirty="0"/>
                  <a:t>Create data from model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𝒚</m:t>
                        </m:r>
                      </m:e>
                      <m:sub>
                        <m:r>
                          <a:rPr lang="en-US" sz="1400" b="1" i="1">
                            <a:latin typeface="Cambria Math" panose="02040503050406030204" pitchFamily="18" charset="0"/>
                          </a:rPr>
                          <m:t>𝒊</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𝟏</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𝟐</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𝟑</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𝒙</m:t>
                        </m:r>
                      </m:e>
                      <m:sub>
                        <m:r>
                          <a:rPr lang="en-US" sz="1400" b="1" i="1">
                            <a:latin typeface="Cambria Math" panose="02040503050406030204" pitchFamily="18" charset="0"/>
                          </a:rPr>
                          <m:t>𝟒</m:t>
                        </m:r>
                        <m:r>
                          <a:rPr lang="en-US" sz="1400" b="1" i="1">
                            <a:latin typeface="Cambria Math" panose="02040503050406030204" pitchFamily="18" charset="0"/>
                          </a:rPr>
                          <m:t>,</m:t>
                        </m:r>
                        <m:r>
                          <a:rPr lang="en-US" sz="1400" b="1" i="1">
                            <a:latin typeface="Cambria Math" panose="02040503050406030204" pitchFamily="18" charset="0"/>
                          </a:rPr>
                          <m:t>𝒊</m:t>
                        </m:r>
                      </m:sub>
                    </m:sSub>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r>
                      <a:rPr lang="en-US" sz="1400" b="1" i="1">
                        <a:latin typeface="Cambria Math" panose="02040503050406030204" pitchFamily="18" charset="0"/>
                      </a:rPr>
                      <m:t>+</m:t>
                    </m:r>
                    <m:sSub>
                      <m:sSubPr>
                        <m:ctrlPr>
                          <a:rPr lang="en-US" sz="1400" b="1" i="1">
                            <a:latin typeface="Cambria Math" panose="02040503050406030204" pitchFamily="18" charset="0"/>
                          </a:rPr>
                        </m:ctrlPr>
                      </m:sSubPr>
                      <m:e>
                        <m:r>
                          <a:rPr lang="en-US" sz="1400" b="1" i="1">
                            <a:latin typeface="Cambria Math" panose="02040503050406030204" pitchFamily="18" charset="0"/>
                          </a:rPr>
                          <m:t>𝝐</m:t>
                        </m:r>
                      </m:e>
                      <m:sub>
                        <m:r>
                          <a:rPr lang="en-US" sz="1400" b="1" i="1">
                            <a:latin typeface="Cambria Math" panose="02040503050406030204" pitchFamily="18" charset="0"/>
                          </a:rPr>
                          <m:t>𝒊</m:t>
                        </m:r>
                      </m:sub>
                    </m:sSub>
                  </m:oMath>
                </a14:m>
                <a:r>
                  <a:rPr lang="en-US" sz="1400" b="1" dirty="0"/>
                  <a:t> ,</a:t>
                </a:r>
                <a:r>
                  <a:rPr lang="en-US" sz="1400" dirty="0"/>
                  <a:t> </a:t>
                </a:r>
                <a:r>
                  <a:rPr lang="en-US" sz="1400" b="1" dirty="0"/>
                  <a:t>where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𝟏</m:t>
                        </m:r>
                      </m:sub>
                    </m:sSub>
                    <m:r>
                      <a:rPr lang="en-US" sz="1400" b="1" i="1">
                        <a:latin typeface="Cambria Math" panose="02040503050406030204" pitchFamily="18" charset="0"/>
                      </a:rPr>
                      <m:t>=</m:t>
                    </m:r>
                    <m:r>
                      <a:rPr lang="en-US" sz="1400" b="1" i="1">
                        <a:latin typeface="Cambria Math" panose="02040503050406030204" pitchFamily="18" charset="0"/>
                      </a:rPr>
                      <m:t>𝟏</m:t>
                    </m:r>
                  </m:oMath>
                </a14:m>
                <a:r>
                  <a:rPr lang="en-US" sz="1400" b="1" dirty="0"/>
                  <a:t>,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𝟐</m:t>
                        </m:r>
                      </m:sub>
                    </m:sSub>
                  </m:oMath>
                </a14:m>
                <a:r>
                  <a:rPr lang="en-US" sz="1400" b="1" dirty="0"/>
                  <a:t> = 2,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𝟑</m:t>
                        </m:r>
                      </m:sub>
                    </m:sSub>
                  </m:oMath>
                </a14:m>
                <a:r>
                  <a:rPr lang="en-US" sz="1400" b="1" dirty="0"/>
                  <a:t> = 3,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𝜷</m:t>
                        </m:r>
                      </m:e>
                      <m:sub>
                        <m:r>
                          <a:rPr lang="en-US" sz="1400" b="1" i="1">
                            <a:latin typeface="Cambria Math" panose="02040503050406030204" pitchFamily="18" charset="0"/>
                          </a:rPr>
                          <m:t>𝟒</m:t>
                        </m:r>
                      </m:sub>
                    </m:sSub>
                  </m:oMath>
                </a14:m>
                <a:r>
                  <a:rPr lang="en-US" sz="1400" b="1" dirty="0"/>
                  <a:t> = 4 .</a:t>
                </a:r>
              </a:p>
              <a:p>
                <a:pPr marL="228600" indent="-228600">
                  <a:lnSpc>
                    <a:spcPct val="150000"/>
                  </a:lnSpc>
                  <a:buFont typeface="+mj-lt"/>
                  <a:buAutoNum type="arabicPeriod"/>
                </a:pPr>
                <a:r>
                  <a:rPr lang="en-US" sz="1400" dirty="0"/>
                  <a:t>Remove data from </a:t>
                </a:r>
                <a:r>
                  <a:rPr lang="en-US" sz="1400" i="1" dirty="0"/>
                  <a:t>only</a:t>
                </a:r>
                <a:r>
                  <a:rPr lang="en-US" sz="1400" dirty="0"/>
                  <a:t> response </a:t>
                </a:r>
                <a:r>
                  <a:rPr lang="en-US" sz="1400" i="1" dirty="0"/>
                  <a:t>Y (</a:t>
                </a:r>
                <a:r>
                  <a:rPr lang="en-US" sz="1400" dirty="0"/>
                  <a:t>MCAR in this simulation example).</a:t>
                </a:r>
              </a:p>
              <a:p>
                <a:pPr marL="228600" indent="-228600">
                  <a:lnSpc>
                    <a:spcPct val="150000"/>
                  </a:lnSpc>
                  <a:buFont typeface="+mj-lt"/>
                  <a:buAutoNum type="arabicPeriod"/>
                </a:pPr>
                <a:r>
                  <a:rPr lang="en-US" sz="1400" dirty="0"/>
                  <a:t>Impute the data using multiple imputation, measuring the runtime</a:t>
                </a:r>
              </a:p>
              <a:p>
                <a:pPr marL="228600" indent="-228600">
                  <a:lnSpc>
                    <a:spcPct val="150000"/>
                  </a:lnSpc>
                  <a:buFont typeface="+mj-lt"/>
                  <a:buAutoNum type="arabicPeriod"/>
                </a:pPr>
                <a:r>
                  <a:rPr lang="en-US" sz="1400" dirty="0"/>
                  <a:t>Apply listwise deletion to data, measuring the runtime</a:t>
                </a:r>
              </a:p>
              <a:p>
                <a:pPr marL="228600" indent="-228600">
                  <a:lnSpc>
                    <a:spcPct val="150000"/>
                  </a:lnSpc>
                  <a:buFont typeface="+mj-lt"/>
                  <a:buAutoNum type="arabicPeriod"/>
                </a:pPr>
                <a:r>
                  <a:rPr lang="en-US" sz="1400" dirty="0"/>
                  <a:t>Repeat 1-4 for lots of iterations (</a:t>
                </a:r>
                <a:r>
                  <a:rPr lang="en-US" sz="1400" i="1" dirty="0"/>
                  <a:t>n = 1000</a:t>
                </a:r>
                <a:r>
                  <a:rPr lang="en-US" sz="1400" dirty="0"/>
                  <a:t>)</a:t>
                </a:r>
              </a:p>
              <a:p>
                <a:pPr marL="228600" indent="-228600">
                  <a:lnSpc>
                    <a:spcPct val="150000"/>
                  </a:lnSpc>
                  <a:buFont typeface="+mj-lt"/>
                  <a:buAutoNum type="arabicPeriod"/>
                </a:pPr>
                <a:r>
                  <a:rPr lang="en-US" sz="1400" dirty="0"/>
                  <a:t>Compare the average runtime &amp; pooled performance measures for multiple imputation and listwise deletion.</a:t>
                </a:r>
              </a:p>
            </p:txBody>
          </p:sp>
        </mc:Choice>
        <mc:Fallback xmlns="">
          <p:sp>
            <p:nvSpPr>
              <p:cNvPr id="866" name="TextBox 865">
                <a:extLst>
                  <a:ext uri="{FF2B5EF4-FFF2-40B4-BE49-F238E27FC236}">
                    <a16:creationId xmlns:a16="http://schemas.microsoft.com/office/drawing/2014/main" id="{C7D4E343-7ECF-5508-C316-F7FAA70EE3B2}"/>
                  </a:ext>
                </a:extLst>
              </p:cNvPr>
              <p:cNvSpPr txBox="1">
                <a:spLocks noRot="1" noChangeAspect="1" noMove="1" noResize="1" noEditPoints="1" noAdjustHandles="1" noChangeArrowheads="1" noChangeShapeType="1" noTextEdit="1"/>
              </p:cNvSpPr>
              <p:nvPr/>
            </p:nvSpPr>
            <p:spPr>
              <a:xfrm>
                <a:off x="22686060" y="3565115"/>
                <a:ext cx="9708673" cy="2658356"/>
              </a:xfrm>
              <a:prstGeom prst="rect">
                <a:avLst/>
              </a:prstGeom>
              <a:blipFill>
                <a:blip r:embed="rId10"/>
                <a:stretch>
                  <a:fillRect l="-261" b="-948"/>
                </a:stretch>
              </a:blipFill>
            </p:spPr>
            <p:txBody>
              <a:bodyPr/>
              <a:lstStyle/>
              <a:p>
                <a:r>
                  <a:rPr lang="en-US">
                    <a:noFill/>
                  </a:rPr>
                  <a:t> </a:t>
                </a:r>
              </a:p>
            </p:txBody>
          </p:sp>
        </mc:Fallback>
      </mc:AlternateContent>
      <p:pic>
        <p:nvPicPr>
          <p:cNvPr id="867" name="Picture 866" descr="Table&#10;&#10;Description automatically generated">
            <a:extLst>
              <a:ext uri="{FF2B5EF4-FFF2-40B4-BE49-F238E27FC236}">
                <a16:creationId xmlns:a16="http://schemas.microsoft.com/office/drawing/2014/main" id="{0FE89693-49DA-98C1-1D30-55FE44F58A7D}"/>
              </a:ext>
            </a:extLst>
          </p:cNvPr>
          <p:cNvPicPr>
            <a:picLocks noChangeAspect="1"/>
          </p:cNvPicPr>
          <p:nvPr/>
        </p:nvPicPr>
        <p:blipFill>
          <a:blip r:embed="rId11"/>
          <a:stretch>
            <a:fillRect/>
          </a:stretch>
        </p:blipFill>
        <p:spPr>
          <a:xfrm>
            <a:off x="29703701" y="4647143"/>
            <a:ext cx="2434315" cy="1148012"/>
          </a:xfrm>
          <a:prstGeom prst="rect">
            <a:avLst/>
          </a:prstGeom>
        </p:spPr>
      </p:pic>
      <p:sp>
        <p:nvSpPr>
          <p:cNvPr id="868" name="TextBox 867">
            <a:extLst>
              <a:ext uri="{FF2B5EF4-FFF2-40B4-BE49-F238E27FC236}">
                <a16:creationId xmlns:a16="http://schemas.microsoft.com/office/drawing/2014/main" id="{9A3F0316-1FB1-716B-2FCC-B7CB21516AF9}"/>
              </a:ext>
            </a:extLst>
          </p:cNvPr>
          <p:cNvSpPr txBox="1"/>
          <p:nvPr/>
        </p:nvSpPr>
        <p:spPr>
          <a:xfrm>
            <a:off x="22488704" y="7754328"/>
            <a:ext cx="4758610" cy="369332"/>
          </a:xfrm>
          <a:prstGeom prst="rect">
            <a:avLst/>
          </a:prstGeom>
          <a:noFill/>
        </p:spPr>
        <p:txBody>
          <a:bodyPr wrap="none" rtlCol="0">
            <a:spAutoFit/>
          </a:bodyPr>
          <a:lstStyle/>
          <a:p>
            <a:r>
              <a:rPr lang="en-US" b="1" dirty="0">
                <a:solidFill>
                  <a:schemeClr val="accent2">
                    <a:lumMod val="75000"/>
                  </a:schemeClr>
                </a:solidFill>
              </a:rPr>
              <a:t>Case 2: Missing Data independent of response </a:t>
            </a:r>
            <a:r>
              <a:rPr lang="en-US" b="1" i="1" dirty="0">
                <a:solidFill>
                  <a:schemeClr val="accent2">
                    <a:lumMod val="75000"/>
                  </a:schemeClr>
                </a:solidFill>
              </a:rPr>
              <a:t>Y</a:t>
            </a:r>
            <a:endParaRPr lang="en-US" b="1" dirty="0">
              <a:solidFill>
                <a:schemeClr val="accent2">
                  <a:lumMod val="75000"/>
                </a:schemeClr>
              </a:solidFill>
            </a:endParaRPr>
          </a:p>
        </p:txBody>
      </p:sp>
      <p:sp>
        <p:nvSpPr>
          <p:cNvPr id="870" name="TextBox 869">
            <a:extLst>
              <a:ext uri="{FF2B5EF4-FFF2-40B4-BE49-F238E27FC236}">
                <a16:creationId xmlns:a16="http://schemas.microsoft.com/office/drawing/2014/main" id="{791C5C84-1590-A464-C6F4-D80BDB60A6DB}"/>
              </a:ext>
            </a:extLst>
          </p:cNvPr>
          <p:cNvSpPr txBox="1"/>
          <p:nvPr/>
        </p:nvSpPr>
        <p:spPr>
          <a:xfrm>
            <a:off x="22538317" y="10810180"/>
            <a:ext cx="7746095" cy="369332"/>
          </a:xfrm>
          <a:prstGeom prst="rect">
            <a:avLst/>
          </a:prstGeom>
          <a:noFill/>
        </p:spPr>
        <p:txBody>
          <a:bodyPr wrap="none" rtlCol="0">
            <a:spAutoFit/>
          </a:bodyPr>
          <a:lstStyle/>
          <a:p>
            <a:r>
              <a:rPr lang="en-US" b="1" dirty="0">
                <a:solidFill>
                  <a:schemeClr val="accent2">
                    <a:lumMod val="75000"/>
                  </a:schemeClr>
                </a:solidFill>
              </a:rPr>
              <a:t>Case 3: Logistic regression model &amp; probability to be missing depends </a:t>
            </a:r>
            <a:r>
              <a:rPr lang="en-US" b="1" i="1" dirty="0">
                <a:solidFill>
                  <a:schemeClr val="accent2">
                    <a:lumMod val="75000"/>
                  </a:schemeClr>
                </a:solidFill>
              </a:rPr>
              <a:t>only</a:t>
            </a:r>
            <a:r>
              <a:rPr lang="en-US" b="1" dirty="0">
                <a:solidFill>
                  <a:schemeClr val="accent2">
                    <a:lumMod val="75000"/>
                  </a:schemeClr>
                </a:solidFill>
              </a:rPr>
              <a:t> on </a:t>
            </a:r>
            <a:r>
              <a:rPr lang="en-US" b="1" i="1" dirty="0">
                <a:solidFill>
                  <a:schemeClr val="accent2">
                    <a:lumMod val="75000"/>
                  </a:schemeClr>
                </a:solidFill>
              </a:rPr>
              <a:t>Y</a:t>
            </a:r>
            <a:endParaRPr lang="en-US" b="1" dirty="0">
              <a:solidFill>
                <a:schemeClr val="accent2">
                  <a:lumMod val="75000"/>
                </a:schemeClr>
              </a:solidFill>
            </a:endParaRPr>
          </a:p>
        </p:txBody>
      </p:sp>
      <mc:AlternateContent xmlns:mc="http://schemas.openxmlformats.org/markup-compatibility/2006" xmlns:a14="http://schemas.microsoft.com/office/drawing/2010/main">
        <mc:Choice Requires="a14">
          <p:sp>
            <p:nvSpPr>
              <p:cNvPr id="871" name="TextBox 870">
                <a:extLst>
                  <a:ext uri="{FF2B5EF4-FFF2-40B4-BE49-F238E27FC236}">
                    <a16:creationId xmlns:a16="http://schemas.microsoft.com/office/drawing/2014/main" id="{21000F19-35B8-51DE-CD31-CA67B689E6B7}"/>
                  </a:ext>
                </a:extLst>
              </p:cNvPr>
              <p:cNvSpPr txBox="1"/>
              <p:nvPr/>
            </p:nvSpPr>
            <p:spPr>
              <a:xfrm>
                <a:off x="22595226" y="11120350"/>
                <a:ext cx="9988577" cy="1587229"/>
              </a:xfrm>
              <a:prstGeom prst="rect">
                <a:avLst/>
              </a:prstGeom>
              <a:noFill/>
            </p:spPr>
            <p:txBody>
              <a:bodyPr wrap="square">
                <a:spAutoFit/>
              </a:bodyPr>
              <a:lstStyle/>
              <a:p>
                <a:pPr>
                  <a:lnSpc>
                    <a:spcPct val="150000"/>
                  </a:lnSpc>
                </a:pPr>
                <a:r>
                  <a:rPr lang="en-US" sz="1400" b="1" u="sng" dirty="0">
                    <a:solidFill>
                      <a:schemeClr val="accent2"/>
                    </a:solidFill>
                  </a:rPr>
                  <a:t>HYPOTHESIS:</a:t>
                </a:r>
                <a:r>
                  <a:rPr lang="en-US" sz="1400" b="1" dirty="0"/>
                  <a:t>  If</a:t>
                </a:r>
                <a:r>
                  <a:rPr lang="en-US" sz="1400" b="1" i="1" dirty="0"/>
                  <a:t> </a:t>
                </a:r>
                <a:r>
                  <a:rPr lang="en-US" sz="1400" b="1" dirty="0"/>
                  <a:t>missingness confined to predictors </a:t>
                </a:r>
                <a:r>
                  <a:rPr lang="en-US" sz="1400" b="1" i="1" dirty="0"/>
                  <a:t>X</a:t>
                </a:r>
                <a:r>
                  <a:rPr lang="en-US" sz="1400" b="1" dirty="0"/>
                  <a:t> and depends only on </a:t>
                </a:r>
                <a:r>
                  <a:rPr lang="en-US" sz="1400" b="1" i="1" dirty="0"/>
                  <a:t>Y </a:t>
                </a:r>
                <a:r>
                  <a:rPr lang="en-US" sz="1400" b="1" dirty="0"/>
                  <a:t>for a logistic regression model, listwise deletion regression coefficients are unbiased.</a:t>
                </a:r>
              </a:p>
              <a:p>
                <a:pPr>
                  <a:lnSpc>
                    <a:spcPct val="150000"/>
                  </a:lnSpc>
                </a:pPr>
                <a:r>
                  <a:rPr lang="en-US" sz="1400" b="1" u="sng" dirty="0">
                    <a:solidFill>
                      <a:schemeClr val="accent2"/>
                    </a:solidFill>
                  </a:rPr>
                  <a:t>METHODS</a:t>
                </a:r>
                <a:r>
                  <a:rPr lang="en-US" sz="1125" b="1" dirty="0">
                    <a:solidFill>
                      <a:schemeClr val="accent2"/>
                    </a:solidFill>
                  </a:rPr>
                  <a:t>: </a:t>
                </a:r>
              </a:p>
              <a:p>
                <a:pPr marL="228600" indent="-228600">
                  <a:lnSpc>
                    <a:spcPct val="150000"/>
                  </a:lnSpc>
                  <a:buFont typeface="+mj-lt"/>
                  <a:buAutoNum type="arabicPeriod"/>
                </a:pPr>
                <a:r>
                  <a:rPr lang="en-US" sz="1200" dirty="0"/>
                  <a:t>Create data from logistic regression model, where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𝟏</m:t>
                        </m:r>
                      </m:sub>
                    </m:sSub>
                    <m:r>
                      <a:rPr lang="en-US" sz="1200" b="1" i="1">
                        <a:latin typeface="Cambria Math" panose="02040503050406030204" pitchFamily="18" charset="0"/>
                      </a:rPr>
                      <m:t>=</m:t>
                    </m:r>
                    <m:r>
                      <a:rPr lang="en-US" sz="1200" b="1" i="1">
                        <a:latin typeface="Cambria Math" panose="02040503050406030204" pitchFamily="18" charset="0"/>
                      </a:rPr>
                      <m:t>𝟏</m:t>
                    </m:r>
                  </m:oMath>
                </a14:m>
                <a:r>
                  <a:rPr lang="en-US" sz="1200" b="1" dirty="0"/>
                  <a:t>, </a:t>
                </a:r>
                <a14:m>
                  <m:oMath xmlns:m="http://schemas.openxmlformats.org/officeDocument/2006/math">
                    <m:sSub>
                      <m:sSubPr>
                        <m:ctrlPr>
                          <a:rPr lang="en-US" sz="1200" b="1" i="1">
                            <a:latin typeface="Cambria Math" panose="02040503050406030204" pitchFamily="18" charset="0"/>
                          </a:rPr>
                        </m:ctrlPr>
                      </m:sSubPr>
                      <m:e>
                        <m:r>
                          <a:rPr lang="en-US" sz="1200" b="1" i="1">
                            <a:latin typeface="Cambria Math" panose="02040503050406030204" pitchFamily="18" charset="0"/>
                          </a:rPr>
                          <m:t>𝜷</m:t>
                        </m:r>
                      </m:e>
                      <m:sub>
                        <m:r>
                          <a:rPr lang="en-US" sz="1200" b="1" i="1">
                            <a:latin typeface="Cambria Math" panose="02040503050406030204" pitchFamily="18" charset="0"/>
                          </a:rPr>
                          <m:t>𝟐</m:t>
                        </m:r>
                      </m:sub>
                    </m:sSub>
                  </m:oMath>
                </a14:m>
                <a:r>
                  <a:rPr lang="en-US" sz="1200" b="1" dirty="0"/>
                  <a:t> = 2 .</a:t>
                </a:r>
              </a:p>
              <a:p>
                <a:pPr marL="228600" indent="-228600">
                  <a:lnSpc>
                    <a:spcPct val="150000"/>
                  </a:lnSpc>
                  <a:buFont typeface="+mj-lt"/>
                  <a:buAutoNum type="arabicPeriod"/>
                </a:pPr>
                <a:r>
                  <a:rPr lang="en-US" sz="1200" dirty="0"/>
                  <a:t>Implement missingness where </a:t>
                </a:r>
                <a:r>
                  <a:rPr lang="en-US" sz="1200" i="1" dirty="0"/>
                  <a:t>Y = 0 </a:t>
                </a:r>
                <a:r>
                  <a:rPr lang="en-US" sz="1200" dirty="0"/>
                  <a:t> observations have greater missingness probability in predictors than </a:t>
                </a:r>
                <a:r>
                  <a:rPr lang="en-US" sz="1200" i="1" dirty="0"/>
                  <a:t>Y = 1 </a:t>
                </a:r>
                <a:r>
                  <a:rPr lang="en-US" sz="1200" dirty="0"/>
                  <a:t>observations.</a:t>
                </a:r>
                <a:endParaRPr lang="en-US" sz="1200" i="1" dirty="0"/>
              </a:p>
            </p:txBody>
          </p:sp>
        </mc:Choice>
        <mc:Fallback xmlns="">
          <p:sp>
            <p:nvSpPr>
              <p:cNvPr id="871" name="TextBox 870">
                <a:extLst>
                  <a:ext uri="{FF2B5EF4-FFF2-40B4-BE49-F238E27FC236}">
                    <a16:creationId xmlns:a16="http://schemas.microsoft.com/office/drawing/2014/main" id="{21000F19-35B8-51DE-CD31-CA67B689E6B7}"/>
                  </a:ext>
                </a:extLst>
              </p:cNvPr>
              <p:cNvSpPr txBox="1">
                <a:spLocks noRot="1" noChangeAspect="1" noMove="1" noResize="1" noEditPoints="1" noAdjustHandles="1" noChangeArrowheads="1" noChangeShapeType="1" noTextEdit="1"/>
              </p:cNvSpPr>
              <p:nvPr/>
            </p:nvSpPr>
            <p:spPr>
              <a:xfrm>
                <a:off x="22595226" y="11120350"/>
                <a:ext cx="9988577" cy="1587229"/>
              </a:xfrm>
              <a:prstGeom prst="rect">
                <a:avLst/>
              </a:prstGeom>
              <a:blipFill>
                <a:blip r:embed="rId12"/>
                <a:stretch>
                  <a:fillRect l="-254" b="-1587"/>
                </a:stretch>
              </a:blipFill>
            </p:spPr>
            <p:txBody>
              <a:bodyPr/>
              <a:lstStyle/>
              <a:p>
                <a:r>
                  <a:rPr lang="en-US">
                    <a:noFill/>
                  </a:rPr>
                  <a:t> </a:t>
                </a:r>
              </a:p>
            </p:txBody>
          </p:sp>
        </mc:Fallback>
      </mc:AlternateContent>
      <p:pic>
        <p:nvPicPr>
          <p:cNvPr id="875" name="Picture 874" descr="Graphical user interface, text, application, email&#10;&#10;Description automatically generated">
            <a:extLst>
              <a:ext uri="{FF2B5EF4-FFF2-40B4-BE49-F238E27FC236}">
                <a16:creationId xmlns:a16="http://schemas.microsoft.com/office/drawing/2014/main" id="{2274BA73-27F7-8FAF-5352-B5B1C9F3E6E0}"/>
              </a:ext>
            </a:extLst>
          </p:cNvPr>
          <p:cNvPicPr>
            <a:picLocks noChangeAspect="1"/>
          </p:cNvPicPr>
          <p:nvPr/>
        </p:nvPicPr>
        <p:blipFill>
          <a:blip r:embed="rId13"/>
          <a:stretch>
            <a:fillRect/>
          </a:stretch>
        </p:blipFill>
        <p:spPr>
          <a:xfrm>
            <a:off x="26401328" y="6599168"/>
            <a:ext cx="1892300" cy="1029632"/>
          </a:xfrm>
          <a:prstGeom prst="rect">
            <a:avLst/>
          </a:prstGeom>
        </p:spPr>
      </p:pic>
      <p:pic>
        <p:nvPicPr>
          <p:cNvPr id="877" name="Picture 876" descr="Table&#10;&#10;Description automatically generated">
            <a:extLst>
              <a:ext uri="{FF2B5EF4-FFF2-40B4-BE49-F238E27FC236}">
                <a16:creationId xmlns:a16="http://schemas.microsoft.com/office/drawing/2014/main" id="{19793D02-8A5A-EA1E-90D7-182F01A721F0}"/>
              </a:ext>
            </a:extLst>
          </p:cNvPr>
          <p:cNvPicPr>
            <a:picLocks noChangeAspect="1"/>
          </p:cNvPicPr>
          <p:nvPr/>
        </p:nvPicPr>
        <p:blipFill>
          <a:blip r:embed="rId14"/>
          <a:stretch>
            <a:fillRect/>
          </a:stretch>
        </p:blipFill>
        <p:spPr>
          <a:xfrm>
            <a:off x="22870210" y="6599168"/>
            <a:ext cx="3213415" cy="1046146"/>
          </a:xfrm>
          <a:prstGeom prst="rect">
            <a:avLst/>
          </a:prstGeom>
        </p:spPr>
      </p:pic>
      <p:sp>
        <p:nvSpPr>
          <p:cNvPr id="878" name="TextBox 877">
            <a:extLst>
              <a:ext uri="{FF2B5EF4-FFF2-40B4-BE49-F238E27FC236}">
                <a16:creationId xmlns:a16="http://schemas.microsoft.com/office/drawing/2014/main" id="{6763A3BE-7021-DB76-9B0E-F10346C92647}"/>
              </a:ext>
            </a:extLst>
          </p:cNvPr>
          <p:cNvSpPr txBox="1"/>
          <p:nvPr/>
        </p:nvSpPr>
        <p:spPr>
          <a:xfrm>
            <a:off x="23561138" y="6152109"/>
            <a:ext cx="1596719" cy="338554"/>
          </a:xfrm>
          <a:prstGeom prst="rect">
            <a:avLst/>
          </a:prstGeom>
          <a:noFill/>
        </p:spPr>
        <p:txBody>
          <a:bodyPr wrap="none" rtlCol="0">
            <a:spAutoFit/>
          </a:bodyPr>
          <a:lstStyle/>
          <a:p>
            <a:r>
              <a:rPr lang="en-US" sz="1600" u="sng" dirty="0">
                <a:solidFill>
                  <a:schemeClr val="accent2"/>
                </a:solidFill>
              </a:rPr>
              <a:t>Listwise Deletion</a:t>
            </a:r>
          </a:p>
        </p:txBody>
      </p:sp>
      <p:pic>
        <p:nvPicPr>
          <p:cNvPr id="880" name="Picture 879" descr="Table&#10;&#10;Description automatically generated">
            <a:extLst>
              <a:ext uri="{FF2B5EF4-FFF2-40B4-BE49-F238E27FC236}">
                <a16:creationId xmlns:a16="http://schemas.microsoft.com/office/drawing/2014/main" id="{C8807349-BCE2-1BE3-D2A5-601D38721901}"/>
              </a:ext>
            </a:extLst>
          </p:cNvPr>
          <p:cNvPicPr>
            <a:picLocks noChangeAspect="1"/>
          </p:cNvPicPr>
          <p:nvPr/>
        </p:nvPicPr>
        <p:blipFill>
          <a:blip r:embed="rId15"/>
          <a:stretch>
            <a:fillRect/>
          </a:stretch>
        </p:blipFill>
        <p:spPr>
          <a:xfrm>
            <a:off x="28611331" y="6607970"/>
            <a:ext cx="3477049" cy="1037344"/>
          </a:xfrm>
          <a:prstGeom prst="rect">
            <a:avLst/>
          </a:prstGeom>
        </p:spPr>
      </p:pic>
      <p:sp>
        <p:nvSpPr>
          <p:cNvPr id="881" name="TextBox 880">
            <a:extLst>
              <a:ext uri="{FF2B5EF4-FFF2-40B4-BE49-F238E27FC236}">
                <a16:creationId xmlns:a16="http://schemas.microsoft.com/office/drawing/2014/main" id="{7DF7A709-3FE6-C688-A059-79B505CB9076}"/>
              </a:ext>
            </a:extLst>
          </p:cNvPr>
          <p:cNvSpPr txBox="1"/>
          <p:nvPr/>
        </p:nvSpPr>
        <p:spPr>
          <a:xfrm>
            <a:off x="29295927" y="6164322"/>
            <a:ext cx="1855380" cy="338554"/>
          </a:xfrm>
          <a:prstGeom prst="rect">
            <a:avLst/>
          </a:prstGeom>
          <a:noFill/>
        </p:spPr>
        <p:txBody>
          <a:bodyPr wrap="none" rtlCol="0">
            <a:spAutoFit/>
          </a:bodyPr>
          <a:lstStyle/>
          <a:p>
            <a:r>
              <a:rPr lang="en-US" sz="1600" u="sng" dirty="0">
                <a:solidFill>
                  <a:schemeClr val="accent2"/>
                </a:solidFill>
              </a:rPr>
              <a:t>Multiple Imputation</a:t>
            </a:r>
          </a:p>
        </p:txBody>
      </p:sp>
      <mc:AlternateContent xmlns:mc="http://schemas.openxmlformats.org/markup-compatibility/2006" xmlns:a14="http://schemas.microsoft.com/office/drawing/2010/main">
        <mc:Choice Requires="a14">
          <p:sp>
            <p:nvSpPr>
              <p:cNvPr id="883" name="TextBox 882">
                <a:extLst>
                  <a:ext uri="{FF2B5EF4-FFF2-40B4-BE49-F238E27FC236}">
                    <a16:creationId xmlns:a16="http://schemas.microsoft.com/office/drawing/2014/main" id="{038FC468-B98D-44F6-34F4-B1BF8C294B6C}"/>
                  </a:ext>
                </a:extLst>
              </p:cNvPr>
              <p:cNvSpPr txBox="1"/>
              <p:nvPr/>
            </p:nvSpPr>
            <p:spPr>
              <a:xfrm>
                <a:off x="22522706" y="8107914"/>
                <a:ext cx="7047377" cy="1178977"/>
              </a:xfrm>
              <a:prstGeom prst="rect">
                <a:avLst/>
              </a:prstGeom>
              <a:noFill/>
            </p:spPr>
            <p:txBody>
              <a:bodyPr wrap="square" rtlCol="0">
                <a:spAutoFit/>
              </a:bodyPr>
              <a:lstStyle/>
              <a:p>
                <a:pPr>
                  <a:lnSpc>
                    <a:spcPct val="150000"/>
                  </a:lnSpc>
                </a:pPr>
                <a:r>
                  <a:rPr lang="en-US" sz="1400" b="1" u="sng" dirty="0">
                    <a:solidFill>
                      <a:schemeClr val="accent2"/>
                    </a:solidFill>
                  </a:rPr>
                  <a:t>HYPOTHESIS</a:t>
                </a:r>
                <a:r>
                  <a:rPr lang="en-US" sz="1400" b="1" dirty="0">
                    <a:solidFill>
                      <a:schemeClr val="accent2"/>
                    </a:solidFill>
                  </a:rPr>
                  <a:t>:</a:t>
                </a:r>
                <a:r>
                  <a:rPr lang="en-US" sz="1400" b="1" dirty="0"/>
                  <a:t> If missingness isn’t dependent on </a:t>
                </a:r>
                <a:r>
                  <a:rPr lang="en-US" sz="1400" b="1" i="1" dirty="0"/>
                  <a:t>Y</a:t>
                </a:r>
                <a:r>
                  <a:rPr lang="en-US" sz="1400" b="1" dirty="0"/>
                  <a:t>, regression coefficients are free of bias.</a:t>
                </a:r>
              </a:p>
              <a:p>
                <a:pPr>
                  <a:lnSpc>
                    <a:spcPct val="150000"/>
                  </a:lnSpc>
                </a:pPr>
                <a:r>
                  <a:rPr lang="en-US" sz="1400" b="1" u="sng" dirty="0">
                    <a:solidFill>
                      <a:schemeClr val="accent2"/>
                    </a:solidFill>
                  </a:rPr>
                  <a:t>METHODS:</a:t>
                </a:r>
              </a:p>
              <a:p>
                <a:pPr marL="285750" indent="-285750">
                  <a:buFont typeface="Arial" panose="020B0604020202020204" pitchFamily="34" charset="0"/>
                  <a:buChar char="•"/>
                </a:pPr>
                <a:r>
                  <a:rPr lang="en-US" sz="1400" dirty="0"/>
                  <a:t>Replicating Case 1 Methods but in step (2), </a:t>
                </a:r>
                <a:r>
                  <a:rPr lang="en-US" sz="1400" b="1" dirty="0"/>
                  <a:t>create missingness in </a:t>
                </a:r>
                <a14:m>
                  <m:oMath xmlns:m="http://schemas.openxmlformats.org/officeDocument/2006/math">
                    <m:sSub>
                      <m:sSubPr>
                        <m:ctrlPr>
                          <a:rPr lang="en-US" sz="1400" b="1" i="1">
                            <a:latin typeface="Cambria Math" panose="02040503050406030204" pitchFamily="18" charset="0"/>
                          </a:rPr>
                        </m:ctrlPr>
                      </m:sSubPr>
                      <m:e>
                        <m:r>
                          <a:rPr lang="en-US" sz="1400" b="1" i="1" smtClean="0">
                            <a:latin typeface="Cambria Math" panose="02040503050406030204" pitchFamily="18" charset="0"/>
                          </a:rPr>
                          <m:t>𝑿</m:t>
                        </m:r>
                      </m:e>
                      <m:sub>
                        <m:r>
                          <a:rPr lang="en-US" sz="1400" b="1" i="1">
                            <a:latin typeface="Cambria Math" panose="02040503050406030204" pitchFamily="18" charset="0"/>
                          </a:rPr>
                          <m:t>𝟏</m:t>
                        </m:r>
                        <m:r>
                          <a:rPr lang="en-US" sz="1400" b="1" i="1">
                            <a:latin typeface="Cambria Math" panose="02040503050406030204" pitchFamily="18" charset="0"/>
                          </a:rPr>
                          <m:t>,</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𝟑</m:t>
                        </m:r>
                      </m:sub>
                    </m:sSub>
                    <m:r>
                      <a:rPr lang="en-US" sz="1400" b="1" i="1" smtClean="0">
                        <a:latin typeface="Cambria Math" panose="02040503050406030204" pitchFamily="18" charset="0"/>
                      </a:rPr>
                      <m:t>, </m:t>
                    </m:r>
                    <m:sSub>
                      <m:sSubPr>
                        <m:ctrlPr>
                          <a:rPr lang="en-US" sz="1400" b="1" i="1" smtClean="0">
                            <a:latin typeface="Cambria Math" panose="02040503050406030204" pitchFamily="18" charset="0"/>
                          </a:rPr>
                        </m:ctrlPr>
                      </m:sSubPr>
                      <m:e>
                        <m:r>
                          <a:rPr lang="en-US" sz="1400" b="1" i="1" smtClean="0">
                            <a:latin typeface="Cambria Math" panose="02040503050406030204" pitchFamily="18" charset="0"/>
                          </a:rPr>
                          <m:t>𝑿</m:t>
                        </m:r>
                      </m:e>
                      <m:sub>
                        <m:r>
                          <a:rPr lang="en-US" sz="1400" b="1" i="1" smtClean="0">
                            <a:latin typeface="Cambria Math" panose="02040503050406030204" pitchFamily="18" charset="0"/>
                          </a:rPr>
                          <m:t>𝟒</m:t>
                        </m:r>
                      </m:sub>
                    </m:sSub>
                  </m:oMath>
                </a14:m>
                <a:r>
                  <a:rPr lang="en-US" sz="1400" b="1" i="1" dirty="0"/>
                  <a:t> </a:t>
                </a:r>
                <a:r>
                  <a:rPr lang="en-US" sz="1400" b="1" dirty="0"/>
                  <a:t>dependent </a:t>
                </a:r>
                <a:r>
                  <a:rPr lang="en-US" sz="1400" b="1" i="1" dirty="0"/>
                  <a:t>on </a:t>
                </a:r>
                <a14:m>
                  <m:oMath xmlns:m="http://schemas.openxmlformats.org/officeDocument/2006/math">
                    <m:sSub>
                      <m:sSubPr>
                        <m:ctrlPr>
                          <a:rPr lang="en-US" sz="1400" b="1" i="1">
                            <a:latin typeface="Cambria Math" panose="02040503050406030204" pitchFamily="18" charset="0"/>
                          </a:rPr>
                        </m:ctrlPr>
                      </m:sSubPr>
                      <m:e>
                        <m:r>
                          <a:rPr lang="en-US" sz="1400" b="1" i="1">
                            <a:latin typeface="Cambria Math" panose="02040503050406030204" pitchFamily="18" charset="0"/>
                          </a:rPr>
                          <m:t>𝑿</m:t>
                        </m:r>
                      </m:e>
                      <m:sub>
                        <m:r>
                          <a:rPr lang="en-US" sz="1400" b="1" i="1" smtClean="0">
                            <a:latin typeface="Cambria Math" panose="02040503050406030204" pitchFamily="18" charset="0"/>
                          </a:rPr>
                          <m:t>𝟐</m:t>
                        </m:r>
                      </m:sub>
                    </m:sSub>
                  </m:oMath>
                </a14:m>
                <a:r>
                  <a:rPr lang="en-US" sz="1400" b="1" i="1" dirty="0"/>
                  <a:t> </a:t>
                </a:r>
                <a:r>
                  <a:rPr lang="en-US" sz="1400" b="1" dirty="0"/>
                  <a:t>value</a:t>
                </a:r>
              </a:p>
            </p:txBody>
          </p:sp>
        </mc:Choice>
        <mc:Fallback xmlns="">
          <p:sp>
            <p:nvSpPr>
              <p:cNvPr id="883" name="TextBox 882">
                <a:extLst>
                  <a:ext uri="{FF2B5EF4-FFF2-40B4-BE49-F238E27FC236}">
                    <a16:creationId xmlns:a16="http://schemas.microsoft.com/office/drawing/2014/main" id="{038FC468-B98D-44F6-34F4-B1BF8C294B6C}"/>
                  </a:ext>
                </a:extLst>
              </p:cNvPr>
              <p:cNvSpPr txBox="1">
                <a:spLocks noRot="1" noChangeAspect="1" noMove="1" noResize="1" noEditPoints="1" noAdjustHandles="1" noChangeArrowheads="1" noChangeShapeType="1" noTextEdit="1"/>
              </p:cNvSpPr>
              <p:nvPr/>
            </p:nvSpPr>
            <p:spPr>
              <a:xfrm>
                <a:off x="22522706" y="8107914"/>
                <a:ext cx="7047377" cy="1178977"/>
              </a:xfrm>
              <a:prstGeom prst="rect">
                <a:avLst/>
              </a:prstGeom>
              <a:blipFill>
                <a:blip r:embed="rId16"/>
                <a:stretch>
                  <a:fillRect l="-360" b="-4255"/>
                </a:stretch>
              </a:blipFill>
            </p:spPr>
            <p:txBody>
              <a:bodyPr/>
              <a:lstStyle/>
              <a:p>
                <a:r>
                  <a:rPr lang="en-US">
                    <a:noFill/>
                  </a:rPr>
                  <a:t> </a:t>
                </a:r>
              </a:p>
            </p:txBody>
          </p:sp>
        </mc:Fallback>
      </mc:AlternateContent>
      <p:grpSp>
        <p:nvGrpSpPr>
          <p:cNvPr id="886" name="Group 885">
            <a:extLst>
              <a:ext uri="{FF2B5EF4-FFF2-40B4-BE49-F238E27FC236}">
                <a16:creationId xmlns:a16="http://schemas.microsoft.com/office/drawing/2014/main" id="{ABF1A6BE-58CB-E9CB-BACA-DE6A62E81E73}"/>
              </a:ext>
            </a:extLst>
          </p:cNvPr>
          <p:cNvGrpSpPr/>
          <p:nvPr/>
        </p:nvGrpSpPr>
        <p:grpSpPr>
          <a:xfrm>
            <a:off x="29385962" y="8031498"/>
            <a:ext cx="2865243" cy="1095530"/>
            <a:chOff x="17773348" y="35135411"/>
            <a:chExt cx="4882079" cy="1606985"/>
          </a:xfrm>
        </p:grpSpPr>
        <p:pic>
          <p:nvPicPr>
            <p:cNvPr id="887" name="Picture 886" descr="Table, Excel&#10;&#10;Description automatically generated">
              <a:extLst>
                <a:ext uri="{FF2B5EF4-FFF2-40B4-BE49-F238E27FC236}">
                  <a16:creationId xmlns:a16="http://schemas.microsoft.com/office/drawing/2014/main" id="{AC213293-7F59-B87B-0D8A-2FDD8FED854D}"/>
                </a:ext>
              </a:extLst>
            </p:cNvPr>
            <p:cNvPicPr>
              <a:picLocks noChangeAspect="1"/>
            </p:cNvPicPr>
            <p:nvPr/>
          </p:nvPicPr>
          <p:blipFill rotWithShape="1">
            <a:blip r:embed="rId17"/>
            <a:srcRect l="149" t="42257" r="-1" b="33373"/>
            <a:stretch/>
          </p:blipFill>
          <p:spPr>
            <a:xfrm>
              <a:off x="17773348" y="35407434"/>
              <a:ext cx="4882079" cy="1334962"/>
            </a:xfrm>
            <a:prstGeom prst="rect">
              <a:avLst/>
            </a:prstGeom>
          </p:spPr>
        </p:pic>
        <p:pic>
          <p:nvPicPr>
            <p:cNvPr id="888" name="Picture 887">
              <a:extLst>
                <a:ext uri="{FF2B5EF4-FFF2-40B4-BE49-F238E27FC236}">
                  <a16:creationId xmlns:a16="http://schemas.microsoft.com/office/drawing/2014/main" id="{EC7D255C-6564-32DE-B05D-93CB6DD27BD3}"/>
                </a:ext>
              </a:extLst>
            </p:cNvPr>
            <p:cNvPicPr>
              <a:picLocks noChangeAspect="1"/>
            </p:cNvPicPr>
            <p:nvPr/>
          </p:nvPicPr>
          <p:blipFill>
            <a:blip r:embed="rId18"/>
            <a:stretch>
              <a:fillRect/>
            </a:stretch>
          </p:blipFill>
          <p:spPr>
            <a:xfrm>
              <a:off x="17773348" y="35135411"/>
              <a:ext cx="4882079" cy="272023"/>
            </a:xfrm>
            <a:prstGeom prst="rect">
              <a:avLst/>
            </a:prstGeom>
          </p:spPr>
        </p:pic>
      </p:grpSp>
      <p:sp>
        <p:nvSpPr>
          <p:cNvPr id="889" name="TextBox 888">
            <a:extLst>
              <a:ext uri="{FF2B5EF4-FFF2-40B4-BE49-F238E27FC236}">
                <a16:creationId xmlns:a16="http://schemas.microsoft.com/office/drawing/2014/main" id="{9FB99765-383D-2A13-C580-CF8CEE7DB045}"/>
              </a:ext>
            </a:extLst>
          </p:cNvPr>
          <p:cNvSpPr txBox="1"/>
          <p:nvPr/>
        </p:nvSpPr>
        <p:spPr>
          <a:xfrm>
            <a:off x="23561139" y="918721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890" name="TextBox 889">
            <a:extLst>
              <a:ext uri="{FF2B5EF4-FFF2-40B4-BE49-F238E27FC236}">
                <a16:creationId xmlns:a16="http://schemas.microsoft.com/office/drawing/2014/main" id="{33956F3D-38A6-FED2-F3C6-99FB6C523359}"/>
              </a:ext>
            </a:extLst>
          </p:cNvPr>
          <p:cNvSpPr txBox="1"/>
          <p:nvPr/>
        </p:nvSpPr>
        <p:spPr>
          <a:xfrm>
            <a:off x="29295927" y="91863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00" name="Picture 899" descr="Table&#10;&#10;Description automatically generated">
            <a:extLst>
              <a:ext uri="{FF2B5EF4-FFF2-40B4-BE49-F238E27FC236}">
                <a16:creationId xmlns:a16="http://schemas.microsoft.com/office/drawing/2014/main" id="{EB4D3757-9465-86F7-30F8-3A0B862DE256}"/>
              </a:ext>
            </a:extLst>
          </p:cNvPr>
          <p:cNvPicPr>
            <a:picLocks/>
          </p:cNvPicPr>
          <p:nvPr/>
        </p:nvPicPr>
        <p:blipFill>
          <a:blip r:embed="rId19"/>
          <a:stretch>
            <a:fillRect/>
          </a:stretch>
        </p:blipFill>
        <p:spPr>
          <a:xfrm>
            <a:off x="28612791" y="13026709"/>
            <a:ext cx="3209544" cy="973629"/>
          </a:xfrm>
          <a:prstGeom prst="rect">
            <a:avLst/>
          </a:prstGeom>
        </p:spPr>
      </p:pic>
      <p:pic>
        <p:nvPicPr>
          <p:cNvPr id="902" name="Picture 901" descr="Table&#10;&#10;Description automatically generated">
            <a:extLst>
              <a:ext uri="{FF2B5EF4-FFF2-40B4-BE49-F238E27FC236}">
                <a16:creationId xmlns:a16="http://schemas.microsoft.com/office/drawing/2014/main" id="{0FB3E776-D96E-78E2-94E7-E2329BE5B600}"/>
              </a:ext>
            </a:extLst>
          </p:cNvPr>
          <p:cNvPicPr>
            <a:picLocks/>
          </p:cNvPicPr>
          <p:nvPr/>
        </p:nvPicPr>
        <p:blipFill>
          <a:blip r:embed="rId20"/>
          <a:stretch>
            <a:fillRect/>
          </a:stretch>
        </p:blipFill>
        <p:spPr>
          <a:xfrm>
            <a:off x="22870359" y="13056128"/>
            <a:ext cx="3213266" cy="944210"/>
          </a:xfrm>
          <a:prstGeom prst="rect">
            <a:avLst/>
          </a:prstGeom>
        </p:spPr>
      </p:pic>
      <p:pic>
        <p:nvPicPr>
          <p:cNvPr id="904" name="Picture 903" descr="Graphical user interface, text, application&#10;&#10;Description automatically generated">
            <a:extLst>
              <a:ext uri="{FF2B5EF4-FFF2-40B4-BE49-F238E27FC236}">
                <a16:creationId xmlns:a16="http://schemas.microsoft.com/office/drawing/2014/main" id="{555E8375-8BDB-E5AA-AF1B-0681159046BD}"/>
              </a:ext>
            </a:extLst>
          </p:cNvPr>
          <p:cNvPicPr>
            <a:picLocks noChangeAspect="1"/>
          </p:cNvPicPr>
          <p:nvPr/>
        </p:nvPicPr>
        <p:blipFill>
          <a:blip r:embed="rId21"/>
          <a:stretch>
            <a:fillRect/>
          </a:stretch>
        </p:blipFill>
        <p:spPr>
          <a:xfrm>
            <a:off x="26419882" y="13057477"/>
            <a:ext cx="1955800" cy="942861"/>
          </a:xfrm>
          <a:prstGeom prst="rect">
            <a:avLst/>
          </a:prstGeom>
        </p:spPr>
      </p:pic>
      <p:pic>
        <p:nvPicPr>
          <p:cNvPr id="908" name="Picture 907" descr="Table&#10;&#10;Description automatically generated">
            <a:extLst>
              <a:ext uri="{FF2B5EF4-FFF2-40B4-BE49-F238E27FC236}">
                <a16:creationId xmlns:a16="http://schemas.microsoft.com/office/drawing/2014/main" id="{C4ADF9D7-DFDD-9AF5-6AE2-3BC10DC30C2F}"/>
              </a:ext>
            </a:extLst>
          </p:cNvPr>
          <p:cNvPicPr>
            <a:picLocks noChangeAspect="1"/>
          </p:cNvPicPr>
          <p:nvPr/>
        </p:nvPicPr>
        <p:blipFill>
          <a:blip r:embed="rId22"/>
          <a:stretch>
            <a:fillRect/>
          </a:stretch>
        </p:blipFill>
        <p:spPr>
          <a:xfrm>
            <a:off x="28611332" y="9582695"/>
            <a:ext cx="3489035" cy="1051560"/>
          </a:xfrm>
          <a:prstGeom prst="rect">
            <a:avLst/>
          </a:prstGeom>
        </p:spPr>
      </p:pic>
      <p:pic>
        <p:nvPicPr>
          <p:cNvPr id="910" name="Picture 909" descr="Graphical user interface, text, application, email&#10;&#10;Description automatically generated">
            <a:extLst>
              <a:ext uri="{FF2B5EF4-FFF2-40B4-BE49-F238E27FC236}">
                <a16:creationId xmlns:a16="http://schemas.microsoft.com/office/drawing/2014/main" id="{C91C07D8-2937-C0E3-7C7A-0043312EED89}"/>
              </a:ext>
            </a:extLst>
          </p:cNvPr>
          <p:cNvPicPr>
            <a:picLocks noChangeAspect="1"/>
          </p:cNvPicPr>
          <p:nvPr/>
        </p:nvPicPr>
        <p:blipFill>
          <a:blip r:embed="rId23"/>
          <a:stretch>
            <a:fillRect/>
          </a:stretch>
        </p:blipFill>
        <p:spPr>
          <a:xfrm>
            <a:off x="26411365" y="9582695"/>
            <a:ext cx="1905000" cy="1049514"/>
          </a:xfrm>
          <a:prstGeom prst="rect">
            <a:avLst/>
          </a:prstGeom>
        </p:spPr>
      </p:pic>
      <p:pic>
        <p:nvPicPr>
          <p:cNvPr id="912" name="Picture 911" descr="Table&#10;&#10;Description automatically generated">
            <a:extLst>
              <a:ext uri="{FF2B5EF4-FFF2-40B4-BE49-F238E27FC236}">
                <a16:creationId xmlns:a16="http://schemas.microsoft.com/office/drawing/2014/main" id="{5840C2E2-D300-DE5B-525D-AF1ECA2CF98B}"/>
              </a:ext>
            </a:extLst>
          </p:cNvPr>
          <p:cNvPicPr>
            <a:picLocks noChangeAspect="1"/>
          </p:cNvPicPr>
          <p:nvPr/>
        </p:nvPicPr>
        <p:blipFill>
          <a:blip r:embed="rId24"/>
          <a:stretch>
            <a:fillRect/>
          </a:stretch>
        </p:blipFill>
        <p:spPr>
          <a:xfrm>
            <a:off x="22870211" y="9582695"/>
            <a:ext cx="3213415" cy="1049514"/>
          </a:xfrm>
          <a:prstGeom prst="rect">
            <a:avLst/>
          </a:prstGeom>
        </p:spPr>
      </p:pic>
      <p:sp>
        <p:nvSpPr>
          <p:cNvPr id="913" name="TextBox 912">
            <a:extLst>
              <a:ext uri="{FF2B5EF4-FFF2-40B4-BE49-F238E27FC236}">
                <a16:creationId xmlns:a16="http://schemas.microsoft.com/office/drawing/2014/main" id="{16BCD338-A119-E14D-D279-CB65B2E5DFAF}"/>
              </a:ext>
            </a:extLst>
          </p:cNvPr>
          <p:cNvSpPr txBox="1"/>
          <p:nvPr/>
        </p:nvSpPr>
        <p:spPr>
          <a:xfrm>
            <a:off x="23561138" y="12679195"/>
            <a:ext cx="1596719" cy="338554"/>
          </a:xfrm>
          <a:prstGeom prst="rect">
            <a:avLst/>
          </a:prstGeom>
          <a:noFill/>
        </p:spPr>
        <p:txBody>
          <a:bodyPr wrap="none" rtlCol="0">
            <a:spAutoFit/>
          </a:bodyPr>
          <a:lstStyle/>
          <a:p>
            <a:r>
              <a:rPr lang="en-US" sz="1600" u="sng" dirty="0">
                <a:solidFill>
                  <a:schemeClr val="accent2"/>
                </a:solidFill>
              </a:rPr>
              <a:t>Listwise Deletion</a:t>
            </a:r>
          </a:p>
        </p:txBody>
      </p:sp>
      <p:sp>
        <p:nvSpPr>
          <p:cNvPr id="914" name="TextBox 913">
            <a:extLst>
              <a:ext uri="{FF2B5EF4-FFF2-40B4-BE49-F238E27FC236}">
                <a16:creationId xmlns:a16="http://schemas.microsoft.com/office/drawing/2014/main" id="{BED4F761-BC7D-AC02-B43B-2B681EE2BB66}"/>
              </a:ext>
            </a:extLst>
          </p:cNvPr>
          <p:cNvSpPr txBox="1"/>
          <p:nvPr/>
        </p:nvSpPr>
        <p:spPr>
          <a:xfrm>
            <a:off x="29356722" y="12679195"/>
            <a:ext cx="1855380" cy="338554"/>
          </a:xfrm>
          <a:prstGeom prst="rect">
            <a:avLst/>
          </a:prstGeom>
          <a:noFill/>
        </p:spPr>
        <p:txBody>
          <a:bodyPr wrap="none" rtlCol="0">
            <a:spAutoFit/>
          </a:bodyPr>
          <a:lstStyle/>
          <a:p>
            <a:r>
              <a:rPr lang="en-US" sz="1600" u="sng" dirty="0">
                <a:solidFill>
                  <a:schemeClr val="accent2"/>
                </a:solidFill>
              </a:rPr>
              <a:t>Multiple Imputation</a:t>
            </a:r>
          </a:p>
        </p:txBody>
      </p:sp>
      <p:pic>
        <p:nvPicPr>
          <p:cNvPr id="919" name="Picture 918" descr="Chart&#10;&#10;Description automatically generated">
            <a:extLst>
              <a:ext uri="{FF2B5EF4-FFF2-40B4-BE49-F238E27FC236}">
                <a16:creationId xmlns:a16="http://schemas.microsoft.com/office/drawing/2014/main" id="{4F923702-AA8E-FE05-76E9-61958F823C32}"/>
              </a:ext>
            </a:extLst>
          </p:cNvPr>
          <p:cNvPicPr>
            <a:picLocks noChangeAspect="1"/>
          </p:cNvPicPr>
          <p:nvPr/>
        </p:nvPicPr>
        <p:blipFill>
          <a:blip r:embed="rId25"/>
          <a:stretch>
            <a:fillRect/>
          </a:stretch>
        </p:blipFill>
        <p:spPr>
          <a:xfrm>
            <a:off x="30688722" y="11502861"/>
            <a:ext cx="1607334" cy="1092848"/>
          </a:xfrm>
          <a:prstGeom prst="rect">
            <a:avLst/>
          </a:prstGeom>
        </p:spPr>
      </p:pic>
      <p:sp>
        <p:nvSpPr>
          <p:cNvPr id="920" name="TextBox 919">
            <a:extLst>
              <a:ext uri="{FF2B5EF4-FFF2-40B4-BE49-F238E27FC236}">
                <a16:creationId xmlns:a16="http://schemas.microsoft.com/office/drawing/2014/main" id="{5487F944-9525-612C-543B-C8B048929F81}"/>
              </a:ext>
            </a:extLst>
          </p:cNvPr>
          <p:cNvSpPr txBox="1"/>
          <p:nvPr/>
        </p:nvSpPr>
        <p:spPr>
          <a:xfrm>
            <a:off x="22552702" y="14111171"/>
            <a:ext cx="7108475" cy="2677656"/>
          </a:xfrm>
          <a:prstGeom prst="rect">
            <a:avLst/>
          </a:prstGeom>
          <a:noFill/>
        </p:spPr>
        <p:txBody>
          <a:bodyPr wrap="square" rtlCol="0">
            <a:spAutoFit/>
          </a:bodyPr>
          <a:lstStyle/>
          <a:p>
            <a:r>
              <a:rPr lang="en-US" b="1" u="sng" dirty="0">
                <a:solidFill>
                  <a:schemeClr val="accent2"/>
                </a:solidFill>
              </a:rPr>
              <a:t>DISCUSSION:</a:t>
            </a:r>
            <a:endParaRPr lang="en-US" sz="1400" b="1" u="sng" dirty="0">
              <a:solidFill>
                <a:schemeClr val="accent2"/>
              </a:solidFill>
            </a:endParaRPr>
          </a:p>
          <a:p>
            <a:pPr marL="285750" indent="-285750">
              <a:buFont typeface="Arial" panose="020B0604020202020204" pitchFamily="34" charset="0"/>
              <a:buChar char="•"/>
            </a:pPr>
            <a:r>
              <a:rPr lang="en-US" sz="1600" dirty="0"/>
              <a:t>In each of the situations above, </a:t>
            </a:r>
            <a:r>
              <a:rPr lang="en-US" sz="1600" b="1" dirty="0"/>
              <a:t>listwise deletion is orders of magnitude faster and provides unbiased regression coefficients</a:t>
            </a:r>
            <a:r>
              <a:rPr lang="en-US" sz="1600" dirty="0"/>
              <a:t>.</a:t>
            </a:r>
          </a:p>
          <a:p>
            <a:pPr marL="285750" indent="-285750">
              <a:buFont typeface="Arial" panose="020B0604020202020204" pitchFamily="34" charset="0"/>
              <a:buChar char="•"/>
            </a:pPr>
            <a:r>
              <a:rPr lang="en-US" sz="1600" dirty="0"/>
              <a:t>If in doubt, multiple imputation for your dataset is the safest approach </a:t>
            </a:r>
          </a:p>
          <a:p>
            <a:pPr marL="285750" indent="-285750">
              <a:buFont typeface="Arial" panose="020B0604020202020204" pitchFamily="34" charset="0"/>
              <a:buChar char="•"/>
            </a:pPr>
            <a:r>
              <a:rPr lang="en-US" sz="1600" dirty="0"/>
              <a:t>There are far more imputation methods than just the two discussed here; it is vital to deliberately consider which imputation method is best for your dataset when performing statistical analyses.</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endParaRPr lang="en-US" b="1" u="sng" dirty="0">
              <a:solidFill>
                <a:schemeClr val="accent2"/>
              </a:solidFill>
            </a:endParaRPr>
          </a:p>
        </p:txBody>
      </p:sp>
      <p:graphicFrame>
        <p:nvGraphicFramePr>
          <p:cNvPr id="921" name="Table 808">
            <a:extLst>
              <a:ext uri="{FF2B5EF4-FFF2-40B4-BE49-F238E27FC236}">
                <a16:creationId xmlns:a16="http://schemas.microsoft.com/office/drawing/2014/main" id="{F3EFA39B-EA32-F141-6F1D-6C8511DC5B9D}"/>
              </a:ext>
            </a:extLst>
          </p:cNvPr>
          <p:cNvGraphicFramePr>
            <a:graphicFrameLocks noGrp="1"/>
          </p:cNvGraphicFramePr>
          <p:nvPr>
            <p:extLst>
              <p:ext uri="{D42A27DB-BD31-4B8C-83A1-F6EECF244321}">
                <p14:modId xmlns:p14="http://schemas.microsoft.com/office/powerpoint/2010/main" val="1255498123"/>
              </p:ext>
            </p:extLst>
          </p:nvPr>
        </p:nvGraphicFramePr>
        <p:xfrm>
          <a:off x="29570084" y="14319468"/>
          <a:ext cx="2809384" cy="1579932"/>
        </p:xfrm>
        <a:graphic>
          <a:graphicData uri="http://schemas.openxmlformats.org/drawingml/2006/table">
            <a:tbl>
              <a:tblPr firstRow="1" bandRow="1">
                <a:tableStyleId>{5C22544A-7EE6-4342-B048-85BDC9FD1C3A}</a:tableStyleId>
              </a:tblPr>
              <a:tblGrid>
                <a:gridCol w="1404692">
                  <a:extLst>
                    <a:ext uri="{9D8B030D-6E8A-4147-A177-3AD203B41FA5}">
                      <a16:colId xmlns:a16="http://schemas.microsoft.com/office/drawing/2014/main" val="3795066645"/>
                    </a:ext>
                  </a:extLst>
                </a:gridCol>
                <a:gridCol w="1404692">
                  <a:extLst>
                    <a:ext uri="{9D8B030D-6E8A-4147-A177-3AD203B41FA5}">
                      <a16:colId xmlns:a16="http://schemas.microsoft.com/office/drawing/2014/main" val="25610501"/>
                    </a:ext>
                  </a:extLst>
                </a:gridCol>
              </a:tblGrid>
              <a:tr h="527049">
                <a:tc>
                  <a:txBody>
                    <a:bodyPr/>
                    <a:lstStyle/>
                    <a:p>
                      <a:endParaRPr lang="en-US" sz="1400" dirty="0"/>
                    </a:p>
                  </a:txBody>
                  <a:tcPr marL="34290" marR="34290" marT="17145" marB="17145">
                    <a:lnTlToBr w="12700" cap="flat" cmpd="sng" algn="ctr">
                      <a:solidFill>
                        <a:schemeClr val="tx1"/>
                      </a:solidFill>
                      <a:prstDash val="solid"/>
                      <a:round/>
                      <a:headEnd type="none" w="med" len="med"/>
                      <a:tailEnd type="none" w="med" len="med"/>
                    </a:lnTlToBr>
                  </a:tcPr>
                </a:tc>
                <a:tc>
                  <a:txBody>
                    <a:bodyPr/>
                    <a:lstStyle/>
                    <a:p>
                      <a:r>
                        <a:rPr lang="en-US" sz="1400" dirty="0"/>
                        <a:t>Runtime Ratio (LD/MI)</a:t>
                      </a:r>
                    </a:p>
                  </a:txBody>
                  <a:tcPr marL="34290" marR="34290" marT="17145" marB="17145"/>
                </a:tc>
                <a:extLst>
                  <a:ext uri="{0D108BD9-81ED-4DB2-BD59-A6C34878D82A}">
                    <a16:rowId xmlns:a16="http://schemas.microsoft.com/office/drawing/2014/main" val="47882385"/>
                  </a:ext>
                </a:extLst>
              </a:tr>
              <a:tr h="350961">
                <a:tc>
                  <a:txBody>
                    <a:bodyPr/>
                    <a:lstStyle/>
                    <a:p>
                      <a:r>
                        <a:rPr lang="en-US" sz="1400" dirty="0"/>
                        <a:t>Case 1</a:t>
                      </a:r>
                    </a:p>
                  </a:txBody>
                  <a:tcPr marL="34290" marR="34290" marT="17145" marB="17145">
                    <a:solidFill>
                      <a:schemeClr val="accent2"/>
                    </a:solidFill>
                  </a:tcPr>
                </a:tc>
                <a:tc>
                  <a:txBody>
                    <a:bodyPr/>
                    <a:lstStyle/>
                    <a:p>
                      <a:r>
                        <a:rPr lang="en-US" sz="1400" dirty="0"/>
                        <a:t>~12x faster</a:t>
                      </a:r>
                    </a:p>
                  </a:txBody>
                  <a:tcPr marL="34290" marR="34290" marT="17145" marB="17145"/>
                </a:tc>
                <a:extLst>
                  <a:ext uri="{0D108BD9-81ED-4DB2-BD59-A6C34878D82A}">
                    <a16:rowId xmlns:a16="http://schemas.microsoft.com/office/drawing/2014/main" val="1029343939"/>
                  </a:ext>
                </a:extLst>
              </a:tr>
              <a:tr h="350961">
                <a:tc>
                  <a:txBody>
                    <a:bodyPr/>
                    <a:lstStyle/>
                    <a:p>
                      <a:r>
                        <a:rPr lang="en-US" sz="1400" dirty="0"/>
                        <a:t>Case 2</a:t>
                      </a:r>
                    </a:p>
                  </a:txBody>
                  <a:tcPr marL="34290" marR="34290" marT="17145" marB="17145">
                    <a:solidFill>
                      <a:schemeClr val="accent2"/>
                    </a:solidFill>
                  </a:tcPr>
                </a:tc>
                <a:tc>
                  <a:txBody>
                    <a:bodyPr/>
                    <a:lstStyle/>
                    <a:p>
                      <a:r>
                        <a:rPr lang="en-US" sz="1400" dirty="0"/>
                        <a:t>~13x faster</a:t>
                      </a:r>
                    </a:p>
                  </a:txBody>
                  <a:tcPr marL="34290" marR="34290" marT="17145" marB="17145"/>
                </a:tc>
                <a:extLst>
                  <a:ext uri="{0D108BD9-81ED-4DB2-BD59-A6C34878D82A}">
                    <a16:rowId xmlns:a16="http://schemas.microsoft.com/office/drawing/2014/main" val="81840052"/>
                  </a:ext>
                </a:extLst>
              </a:tr>
              <a:tr h="350961">
                <a:tc>
                  <a:txBody>
                    <a:bodyPr/>
                    <a:lstStyle/>
                    <a:p>
                      <a:r>
                        <a:rPr lang="en-US" sz="1400" dirty="0"/>
                        <a:t>Case 3</a:t>
                      </a:r>
                    </a:p>
                  </a:txBody>
                  <a:tcPr marL="34290" marR="34290" marT="17145" marB="17145">
                    <a:solidFill>
                      <a:schemeClr val="accent2"/>
                    </a:solidFill>
                  </a:tcPr>
                </a:tc>
                <a:tc>
                  <a:txBody>
                    <a:bodyPr/>
                    <a:lstStyle/>
                    <a:p>
                      <a:r>
                        <a:rPr lang="en-US" sz="1400" dirty="0"/>
                        <a:t>~50x faster</a:t>
                      </a:r>
                    </a:p>
                  </a:txBody>
                  <a:tcPr marL="34290" marR="34290" marT="17145" marB="17145"/>
                </a:tc>
                <a:extLst>
                  <a:ext uri="{0D108BD9-81ED-4DB2-BD59-A6C34878D82A}">
                    <a16:rowId xmlns:a16="http://schemas.microsoft.com/office/drawing/2014/main" val="239775130"/>
                  </a:ext>
                </a:extLst>
              </a:tr>
            </a:tbl>
          </a:graphicData>
        </a:graphic>
      </p:graphicFrame>
    </p:spTree>
    <p:extLst>
      <p:ext uri="{BB962C8B-B14F-4D97-AF65-F5344CB8AC3E}">
        <p14:creationId xmlns:p14="http://schemas.microsoft.com/office/powerpoint/2010/main" val="323128641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5468113" y="19874"/>
            <a:ext cx="26504126" cy="1446678"/>
          </a:xfrm>
          <a:prstGeom prst="rect">
            <a:avLst/>
          </a:prstGeom>
          <a:noFill/>
        </p:spPr>
        <p:txBody>
          <a:bodyPr wrap="square">
            <a:spAutoFit/>
          </a:bodyPr>
          <a:lstStyle/>
          <a:p>
            <a:r>
              <a:rPr lang="en-US" sz="8801" dirty="0">
                <a:solidFill>
                  <a:schemeClr val="accent2">
                    <a:lumMod val="75000"/>
                  </a:schemeClr>
                </a:solidFill>
                <a:latin typeface="Times New Roman" panose="02020603050405020304" pitchFamily="18" charset="0"/>
                <a:cs typeface="Times New Roman" panose="02020603050405020304" pitchFamily="18" charset="0"/>
              </a:rPr>
              <a:t>Effects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2412557" y="1506250"/>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29517976" y="334905"/>
            <a:ext cx="2454263" cy="1817676"/>
          </a:xfrm>
          <a:prstGeom prst="rect">
            <a:avLst/>
          </a:prstGeom>
        </p:spPr>
      </p:pic>
      <p:sp>
        <p:nvSpPr>
          <p:cNvPr id="28" name="Rectangle 27">
            <a:extLst>
              <a:ext uri="{FF2B5EF4-FFF2-40B4-BE49-F238E27FC236}">
                <a16:creationId xmlns:a16="http://schemas.microsoft.com/office/drawing/2014/main" id="{009FDB95-9D43-ACB4-D339-F77839759C70}"/>
              </a:ext>
            </a:extLst>
          </p:cNvPr>
          <p:cNvSpPr/>
          <p:nvPr/>
        </p:nvSpPr>
        <p:spPr>
          <a:xfrm>
            <a:off x="379462" y="6070937"/>
            <a:ext cx="10058400" cy="1005335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5303368D-E585-3A07-B4E4-ACC4BAF4C62E}"/>
              </a:ext>
            </a:extLst>
          </p:cNvPr>
          <p:cNvSpPr/>
          <p:nvPr/>
        </p:nvSpPr>
        <p:spPr>
          <a:xfrm>
            <a:off x="11172959"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1729CC2-67FC-3219-2C9B-961E2B1358C5}"/>
              </a:ext>
            </a:extLst>
          </p:cNvPr>
          <p:cNvSpPr/>
          <p:nvPr/>
        </p:nvSpPr>
        <p:spPr>
          <a:xfrm>
            <a:off x="22449663" y="2341911"/>
            <a:ext cx="10058400" cy="13782384"/>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21307BA7-E164-3AA0-EBCC-46A81AD53AD7}"/>
              </a:ext>
            </a:extLst>
          </p:cNvPr>
          <p:cNvSpPr txBox="1"/>
          <p:nvPr/>
        </p:nvSpPr>
        <p:spPr>
          <a:xfrm>
            <a:off x="22718427" y="11506759"/>
            <a:ext cx="3158237" cy="830997"/>
          </a:xfrm>
          <a:prstGeom prst="rect">
            <a:avLst/>
          </a:prstGeom>
          <a:noFill/>
        </p:spPr>
        <p:txBody>
          <a:bodyPr wrap="none" rtlCol="0">
            <a:spAutoFit/>
          </a:bodyPr>
          <a:lstStyle/>
          <a:p>
            <a:r>
              <a:rPr lang="en-US" sz="4800" dirty="0"/>
              <a:t>Conclusions</a:t>
            </a:r>
          </a:p>
        </p:txBody>
      </p:sp>
      <p:sp>
        <p:nvSpPr>
          <p:cNvPr id="40" name="TextBox 39">
            <a:extLst>
              <a:ext uri="{FF2B5EF4-FFF2-40B4-BE49-F238E27FC236}">
                <a16:creationId xmlns:a16="http://schemas.microsoft.com/office/drawing/2014/main" id="{18D9E7AB-4689-6F53-0AE0-AF964B52D6C1}"/>
              </a:ext>
            </a:extLst>
          </p:cNvPr>
          <p:cNvSpPr txBox="1"/>
          <p:nvPr/>
        </p:nvSpPr>
        <p:spPr>
          <a:xfrm>
            <a:off x="23480078" y="12847919"/>
            <a:ext cx="4793172" cy="830997"/>
          </a:xfrm>
          <a:prstGeom prst="rect">
            <a:avLst/>
          </a:prstGeom>
          <a:noFill/>
        </p:spPr>
        <p:txBody>
          <a:bodyPr wrap="none" rtlCol="0">
            <a:spAutoFit/>
          </a:bodyPr>
          <a:lstStyle/>
          <a:p>
            <a:r>
              <a:rPr lang="en-US" sz="4800" dirty="0"/>
              <a:t>Acknowledgments</a:t>
            </a:r>
          </a:p>
        </p:txBody>
      </p:sp>
      <p:sp>
        <p:nvSpPr>
          <p:cNvPr id="42" name="TextBox 41">
            <a:extLst>
              <a:ext uri="{FF2B5EF4-FFF2-40B4-BE49-F238E27FC236}">
                <a16:creationId xmlns:a16="http://schemas.microsoft.com/office/drawing/2014/main" id="{DBF23FAD-757C-84E0-C2E9-E3611844CD54}"/>
              </a:ext>
            </a:extLst>
          </p:cNvPr>
          <p:cNvSpPr txBox="1"/>
          <p:nvPr/>
        </p:nvSpPr>
        <p:spPr>
          <a:xfrm>
            <a:off x="482736" y="3277869"/>
            <a:ext cx="10098272" cy="584775"/>
          </a:xfrm>
          <a:prstGeom prst="rect">
            <a:avLst/>
          </a:prstGeom>
          <a:noFill/>
        </p:spPr>
        <p:txBody>
          <a:bodyPr wrap="square">
            <a:spAutoFit/>
          </a:bodyPr>
          <a:lstStyle/>
          <a:p>
            <a:pPr fontAlgn="base"/>
            <a:r>
              <a:rPr lang="en-US" sz="1600" dirty="0">
                <a:solidFill>
                  <a:srgbClr val="333333"/>
                </a:solidFill>
                <a:latin typeface="Times New Roman" panose="02020603050405020304" pitchFamily="18" charset="0"/>
                <a:cs typeface="Times New Roman" panose="02020603050405020304" pitchFamily="18" charset="0"/>
              </a:rPr>
              <a:t>Analyzing </a:t>
            </a:r>
            <a:r>
              <a:rPr lang="en-US" sz="1600" b="1" dirty="0">
                <a:solidFill>
                  <a:srgbClr val="333333"/>
                </a:solidFill>
                <a:latin typeface="Times New Roman" panose="02020603050405020304" pitchFamily="18" charset="0"/>
                <a:cs typeface="Times New Roman" panose="02020603050405020304" pitchFamily="18" charset="0"/>
              </a:rPr>
              <a:t>missing data mechanisms, modern approaches to handling missing data</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Designing</a:t>
            </a:r>
            <a:r>
              <a:rPr lang="en-US" sz="1600" dirty="0">
                <a:solidFill>
                  <a:srgbClr val="333333"/>
                </a:solidFill>
                <a:latin typeface="Times New Roman" panose="02020603050405020304" pitchFamily="18" charset="0"/>
                <a:cs typeface="Times New Roman" panose="02020603050405020304" pitchFamily="18" charset="0"/>
              </a:rPr>
              <a:t> </a:t>
            </a:r>
            <a:r>
              <a:rPr lang="en-US" sz="1600" b="1" dirty="0">
                <a:solidFill>
                  <a:srgbClr val="333333"/>
                </a:solidFill>
                <a:latin typeface="Times New Roman" panose="02020603050405020304" pitchFamily="18" charset="0"/>
                <a:cs typeface="Times New Roman" panose="02020603050405020304" pitchFamily="18" charset="0"/>
              </a:rPr>
              <a:t>R simulations </a:t>
            </a:r>
            <a:r>
              <a:rPr lang="en-US" sz="1600" dirty="0">
                <a:solidFill>
                  <a:srgbClr val="333333"/>
                </a:solidFill>
                <a:latin typeface="Times New Roman" panose="02020603050405020304" pitchFamily="18" charset="0"/>
                <a:cs typeface="Times New Roman" panose="02020603050405020304" pitchFamily="18" charset="0"/>
              </a:rPr>
              <a:t>to investigate hypotheses about imputation techniques.</a:t>
            </a:r>
            <a:endParaRPr lang="en-US" sz="1600" dirty="0">
              <a:solidFill>
                <a:srgbClr val="000000"/>
              </a:solidFill>
              <a:latin typeface="Times New Roman" panose="02020603050405020304" pitchFamily="18" charset="0"/>
              <a:cs typeface="Times New Roman" panose="02020603050405020304" pitchFamily="18" charset="0"/>
            </a:endParaRPr>
          </a:p>
        </p:txBody>
      </p:sp>
      <p:sp>
        <p:nvSpPr>
          <p:cNvPr id="45" name="テキスト ボックス 7">
            <a:extLst>
              <a:ext uri="{FF2B5EF4-FFF2-40B4-BE49-F238E27FC236}">
                <a16:creationId xmlns:a16="http://schemas.microsoft.com/office/drawing/2014/main" id="{EF729A7A-CE13-6F97-11DF-80055F2FD596}"/>
              </a:ext>
            </a:extLst>
          </p:cNvPr>
          <p:cNvSpPr txBox="1"/>
          <p:nvPr/>
        </p:nvSpPr>
        <p:spPr>
          <a:xfrm>
            <a:off x="467487" y="2364787"/>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a:t>
            </a:r>
            <a:r>
              <a:rPr lang="en-US" altLang="ja-JP" sz="4000" b="1" dirty="0">
                <a:solidFill>
                  <a:schemeClr val="bg1"/>
                </a:solidFill>
                <a:latin typeface="Helvetica Neue" charset="0"/>
                <a:ea typeface="Helvetica Neue" charset="0"/>
                <a:cs typeface="Helvetica Neue" charset="0"/>
              </a:rPr>
              <a:t>Abstract</a:t>
            </a:r>
            <a:endParaRPr kumimoji="1" lang="ja-JP" altLang="en-US" sz="4800" b="1" dirty="0">
              <a:solidFill>
                <a:schemeClr val="bg1"/>
              </a:solidFill>
              <a:latin typeface="Helvetica Neue" charset="0"/>
              <a:ea typeface="Helvetica Neue" charset="0"/>
              <a:cs typeface="Helvetica Neue" charset="0"/>
            </a:endParaRPr>
          </a:p>
        </p:txBody>
      </p:sp>
      <p:sp>
        <p:nvSpPr>
          <p:cNvPr id="47" name="テキスト ボックス 16">
            <a:extLst>
              <a:ext uri="{FF2B5EF4-FFF2-40B4-BE49-F238E27FC236}">
                <a16:creationId xmlns:a16="http://schemas.microsoft.com/office/drawing/2014/main" id="{DDF3BC76-851A-739D-0A2E-6D0F5D25B6CB}"/>
              </a:ext>
            </a:extLst>
          </p:cNvPr>
          <p:cNvSpPr txBox="1"/>
          <p:nvPr/>
        </p:nvSpPr>
        <p:spPr>
          <a:xfrm>
            <a:off x="379462" y="5231354"/>
            <a:ext cx="10058400"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 Introduction</a:t>
            </a:r>
            <a:endParaRPr kumimoji="1" lang="ja-JP" altLang="en-US" sz="4800" b="1" dirty="0">
              <a:solidFill>
                <a:schemeClr val="bg1"/>
              </a:solidFill>
              <a:latin typeface="Helvetica Neue" charset="0"/>
              <a:ea typeface="Helvetica Neue" charset="0"/>
              <a:cs typeface="Helvetica Neue" charset="0"/>
            </a:endParaRPr>
          </a:p>
        </p:txBody>
      </p:sp>
      <p:sp>
        <p:nvSpPr>
          <p:cNvPr id="48" name="Rectangle 47">
            <a:extLst>
              <a:ext uri="{FF2B5EF4-FFF2-40B4-BE49-F238E27FC236}">
                <a16:creationId xmlns:a16="http://schemas.microsoft.com/office/drawing/2014/main" id="{20289BB8-333C-B1D4-C039-93BEE4575539}"/>
              </a:ext>
            </a:extLst>
          </p:cNvPr>
          <p:cNvSpPr/>
          <p:nvPr/>
        </p:nvSpPr>
        <p:spPr>
          <a:xfrm>
            <a:off x="438913" y="2341913"/>
            <a:ext cx="10058400" cy="1692703"/>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テキスト ボックス 7">
            <a:extLst>
              <a:ext uri="{FF2B5EF4-FFF2-40B4-BE49-F238E27FC236}">
                <a16:creationId xmlns:a16="http://schemas.microsoft.com/office/drawing/2014/main" id="{587DD216-E9A4-ACCF-3325-9FE88E18EB33}"/>
              </a:ext>
            </a:extLst>
          </p:cNvPr>
          <p:cNvSpPr txBox="1"/>
          <p:nvPr/>
        </p:nvSpPr>
        <p:spPr>
          <a:xfrm>
            <a:off x="11182455" y="2364787"/>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1</a:t>
            </a:r>
            <a:endParaRPr kumimoji="1" lang="ja-JP" altLang="en-US" sz="4800" b="1" dirty="0">
              <a:solidFill>
                <a:schemeClr val="bg1"/>
              </a:solidFill>
              <a:latin typeface="Helvetica Neue" charset="0"/>
              <a:ea typeface="Helvetica Neue" charset="0"/>
              <a:cs typeface="Helvetica Neue" charset="0"/>
            </a:endParaRPr>
          </a:p>
        </p:txBody>
      </p:sp>
      <p:sp>
        <p:nvSpPr>
          <p:cNvPr id="57" name="テキスト ボックス 7">
            <a:extLst>
              <a:ext uri="{FF2B5EF4-FFF2-40B4-BE49-F238E27FC236}">
                <a16:creationId xmlns:a16="http://schemas.microsoft.com/office/drawing/2014/main" id="{FD2B723D-6B33-3E12-0830-D729A9A7587D}"/>
              </a:ext>
            </a:extLst>
          </p:cNvPr>
          <p:cNvSpPr txBox="1"/>
          <p:nvPr/>
        </p:nvSpPr>
        <p:spPr>
          <a:xfrm>
            <a:off x="22454411" y="2341911"/>
            <a:ext cx="10048904" cy="830997"/>
          </a:xfrm>
          <a:prstGeom prst="rect">
            <a:avLst/>
          </a:prstGeom>
          <a:solidFill>
            <a:schemeClr val="accent2"/>
          </a:solidFill>
          <a:ln>
            <a:solidFill>
              <a:schemeClr val="accent2"/>
            </a:solidFill>
          </a:ln>
        </p:spPr>
        <p:txBody>
          <a:bodyPr wrap="square" rtlCol="0">
            <a:spAutoFit/>
          </a:bodyPr>
          <a:lstStyle/>
          <a:p>
            <a:r>
              <a:rPr lang="en-US" altLang="ja-JP" sz="4800" b="1" dirty="0">
                <a:solidFill>
                  <a:schemeClr val="bg1"/>
                </a:solidFill>
                <a:latin typeface="Helvetica Neue" charset="0"/>
                <a:ea typeface="Helvetica Neue" charset="0"/>
                <a:cs typeface="Helvetica Neue" charset="0"/>
              </a:rPr>
              <a:t>Investigation 2</a:t>
            </a:r>
            <a:endParaRPr kumimoji="1" lang="ja-JP" altLang="en-US" sz="4800" b="1" dirty="0">
              <a:solidFill>
                <a:schemeClr val="bg1"/>
              </a:solidFill>
              <a:latin typeface="Helvetica Neue" charset="0"/>
              <a:ea typeface="Helvetica Neue" charset="0"/>
              <a:cs typeface="Helvetica Neue" charset="0"/>
            </a:endParaRPr>
          </a:p>
        </p:txBody>
      </p:sp>
      <p:pic>
        <p:nvPicPr>
          <p:cNvPr id="60" name="Picture 59" descr="Background pattern&#10;&#10;Description automatically generated">
            <a:extLst>
              <a:ext uri="{FF2B5EF4-FFF2-40B4-BE49-F238E27FC236}">
                <a16:creationId xmlns:a16="http://schemas.microsoft.com/office/drawing/2014/main" id="{E5EC2968-63C2-5502-2594-602368C7D6AB}"/>
              </a:ext>
            </a:extLst>
          </p:cNvPr>
          <p:cNvPicPr>
            <a:picLocks noChangeAspect="1"/>
          </p:cNvPicPr>
          <p:nvPr/>
        </p:nvPicPr>
        <p:blipFill>
          <a:blip r:embed="rId4"/>
          <a:stretch>
            <a:fillRect/>
          </a:stretch>
        </p:blipFill>
        <p:spPr>
          <a:xfrm>
            <a:off x="467486" y="179104"/>
            <a:ext cx="1936079" cy="1936079"/>
          </a:xfrm>
          <a:prstGeom prst="rect">
            <a:avLst/>
          </a:prstGeom>
        </p:spPr>
      </p:pic>
      <p:sp>
        <p:nvSpPr>
          <p:cNvPr id="62" name="TextBox 61">
            <a:extLst>
              <a:ext uri="{FF2B5EF4-FFF2-40B4-BE49-F238E27FC236}">
                <a16:creationId xmlns:a16="http://schemas.microsoft.com/office/drawing/2014/main" id="{3BF09BE0-64DC-B462-E3B0-D0727CB13B5A}"/>
              </a:ext>
            </a:extLst>
          </p:cNvPr>
          <p:cNvSpPr txBox="1"/>
          <p:nvPr/>
        </p:nvSpPr>
        <p:spPr>
          <a:xfrm>
            <a:off x="643629" y="6107892"/>
            <a:ext cx="2501198" cy="646331"/>
          </a:xfrm>
          <a:prstGeom prst="rect">
            <a:avLst/>
          </a:prstGeom>
          <a:noFill/>
        </p:spPr>
        <p:txBody>
          <a:bodyPr wrap="none" rtlCol="0">
            <a:spAutoFit/>
          </a:bodyPr>
          <a:lstStyle/>
          <a:p>
            <a:r>
              <a:rPr lang="en-US" sz="3600" b="1" dirty="0">
                <a:solidFill>
                  <a:schemeClr val="accent2"/>
                </a:solidFill>
              </a:rPr>
              <a:t>Motivations</a:t>
            </a:r>
          </a:p>
        </p:txBody>
      </p:sp>
      <p:sp>
        <p:nvSpPr>
          <p:cNvPr id="768" name="TextBox 767">
            <a:extLst>
              <a:ext uri="{FF2B5EF4-FFF2-40B4-BE49-F238E27FC236}">
                <a16:creationId xmlns:a16="http://schemas.microsoft.com/office/drawing/2014/main" id="{29C532AC-5E15-3B7E-A363-B91A8D273872}"/>
              </a:ext>
            </a:extLst>
          </p:cNvPr>
          <p:cNvSpPr txBox="1"/>
          <p:nvPr/>
        </p:nvSpPr>
        <p:spPr>
          <a:xfrm rot="10800000" flipV="1">
            <a:off x="522483" y="8990752"/>
            <a:ext cx="4515716" cy="646331"/>
          </a:xfrm>
          <a:prstGeom prst="rect">
            <a:avLst/>
          </a:prstGeom>
          <a:noFill/>
        </p:spPr>
        <p:txBody>
          <a:bodyPr wrap="square" rtlCol="0">
            <a:spAutoFit/>
          </a:bodyPr>
          <a:lstStyle/>
          <a:p>
            <a:r>
              <a:rPr lang="en-US" sz="3600" b="1" dirty="0">
                <a:solidFill>
                  <a:schemeClr val="accent2"/>
                </a:solidFill>
              </a:rPr>
              <a:t>Definitions</a:t>
            </a:r>
          </a:p>
        </p:txBody>
      </p:sp>
      <p:sp>
        <p:nvSpPr>
          <p:cNvPr id="769" name="TextBox 768">
            <a:extLst>
              <a:ext uri="{FF2B5EF4-FFF2-40B4-BE49-F238E27FC236}">
                <a16:creationId xmlns:a16="http://schemas.microsoft.com/office/drawing/2014/main" id="{57712033-79B4-D12E-E743-1ED066014C7C}"/>
              </a:ext>
            </a:extLst>
          </p:cNvPr>
          <p:cNvSpPr txBox="1"/>
          <p:nvPr/>
        </p:nvSpPr>
        <p:spPr>
          <a:xfrm>
            <a:off x="593144" y="6682428"/>
            <a:ext cx="9810022" cy="2308324"/>
          </a:xfrm>
          <a:prstGeom prst="rect">
            <a:avLst/>
          </a:prstGeom>
          <a:noFill/>
        </p:spPr>
        <p:txBody>
          <a:bodyPr wrap="square" rtlCol="0">
            <a:spAutoFit/>
          </a:bodyPr>
          <a:lstStyle/>
          <a:p>
            <a:pPr marL="214307" indent="-214307">
              <a:buFont typeface="Arial" panose="020B0604020202020204" pitchFamily="34" charset="0"/>
              <a:buChar char="•"/>
            </a:pPr>
            <a:r>
              <a:rPr lang="en-US" sz="2800" dirty="0"/>
              <a:t>Missing data everywhere in the real world but often troublesome &amp; swept under the rug.</a:t>
            </a:r>
          </a:p>
          <a:p>
            <a:pPr marL="214307" indent="-214307">
              <a:buFont typeface="Arial" panose="020B0604020202020204" pitchFamily="34" charset="0"/>
              <a:buChar char="•"/>
            </a:pPr>
            <a:r>
              <a:rPr lang="en-US" sz="2800" dirty="0"/>
              <a:t>Look into modern imputation techniques &amp; their pros/cons</a:t>
            </a:r>
          </a:p>
          <a:p>
            <a:pPr marL="671507" lvl="1" indent="-214307">
              <a:buFont typeface="Arial" panose="020B0604020202020204" pitchFamily="34" charset="0"/>
              <a:buChar char="•"/>
            </a:pPr>
            <a:r>
              <a:rPr lang="en-US" sz="2800" dirty="0"/>
              <a:t>Specifically, runtime and how to optimize it without sacrificing bias, error, and other performance measures</a:t>
            </a:r>
            <a:r>
              <a:rPr lang="en-US" sz="3200" dirty="0"/>
              <a:t>.</a:t>
            </a:r>
          </a:p>
        </p:txBody>
      </p:sp>
      <p:sp>
        <p:nvSpPr>
          <p:cNvPr id="781" name="TextBox 780">
            <a:extLst>
              <a:ext uri="{FF2B5EF4-FFF2-40B4-BE49-F238E27FC236}">
                <a16:creationId xmlns:a16="http://schemas.microsoft.com/office/drawing/2014/main" id="{4F68CF3B-14CD-844D-1D3D-C384DAB5629E}"/>
              </a:ext>
            </a:extLst>
          </p:cNvPr>
          <p:cNvSpPr txBox="1"/>
          <p:nvPr/>
        </p:nvSpPr>
        <p:spPr>
          <a:xfrm>
            <a:off x="522483" y="9527486"/>
            <a:ext cx="4520020" cy="584775"/>
          </a:xfrm>
          <a:prstGeom prst="rect">
            <a:avLst/>
          </a:prstGeom>
          <a:noFill/>
        </p:spPr>
        <p:txBody>
          <a:bodyPr wrap="none" rtlCol="0">
            <a:spAutoFit/>
          </a:bodyPr>
          <a:lstStyle/>
          <a:p>
            <a:r>
              <a:rPr lang="en-US" sz="3200" dirty="0">
                <a:solidFill>
                  <a:schemeClr val="accent2">
                    <a:lumMod val="75000"/>
                  </a:schemeClr>
                </a:solidFill>
              </a:rPr>
              <a:t>Missing Data Mechanisms</a:t>
            </a:r>
          </a:p>
        </p:txBody>
      </p:sp>
      <p:sp>
        <p:nvSpPr>
          <p:cNvPr id="782" name="TextBox 781">
            <a:extLst>
              <a:ext uri="{FF2B5EF4-FFF2-40B4-BE49-F238E27FC236}">
                <a16:creationId xmlns:a16="http://schemas.microsoft.com/office/drawing/2014/main" id="{55061B7E-2956-03FD-A530-AEAEC6B8DACC}"/>
              </a:ext>
            </a:extLst>
          </p:cNvPr>
          <p:cNvSpPr txBox="1"/>
          <p:nvPr/>
        </p:nvSpPr>
        <p:spPr>
          <a:xfrm>
            <a:off x="11316105" y="3381752"/>
            <a:ext cx="3999428" cy="584775"/>
          </a:xfrm>
          <a:prstGeom prst="rect">
            <a:avLst/>
          </a:prstGeom>
          <a:noFill/>
        </p:spPr>
        <p:txBody>
          <a:bodyPr wrap="none" rtlCol="0">
            <a:spAutoFit/>
          </a:bodyPr>
          <a:lstStyle/>
          <a:p>
            <a:r>
              <a:rPr lang="en-US" sz="3200" dirty="0">
                <a:solidFill>
                  <a:schemeClr val="accent2">
                    <a:lumMod val="75000"/>
                  </a:schemeClr>
                </a:solidFill>
              </a:rPr>
              <a:t>Imputation Techniques</a:t>
            </a:r>
          </a:p>
        </p:txBody>
      </p:sp>
      <p:sp>
        <p:nvSpPr>
          <p:cNvPr id="784" name="TextBox 783">
            <a:extLst>
              <a:ext uri="{FF2B5EF4-FFF2-40B4-BE49-F238E27FC236}">
                <a16:creationId xmlns:a16="http://schemas.microsoft.com/office/drawing/2014/main" id="{FEEC3823-FFA9-1D60-5F75-86E754FC2310}"/>
              </a:ext>
            </a:extLst>
          </p:cNvPr>
          <p:cNvSpPr txBox="1"/>
          <p:nvPr/>
        </p:nvSpPr>
        <p:spPr>
          <a:xfrm>
            <a:off x="593144" y="10042296"/>
            <a:ext cx="9631373" cy="1200329"/>
          </a:xfrm>
          <a:prstGeom prst="rect">
            <a:avLst/>
          </a:prstGeom>
          <a:noFill/>
        </p:spPr>
        <p:txBody>
          <a:bodyPr wrap="square" rtlCol="0">
            <a:spAutoFit/>
          </a:bodyPr>
          <a:lstStyle/>
          <a:p>
            <a:r>
              <a:rPr lang="en-US" sz="2400" b="1" dirty="0"/>
              <a:t>MCAR</a:t>
            </a:r>
            <a:r>
              <a:rPr lang="en-US" sz="2400" dirty="0"/>
              <a:t>: Probability of missingness for data points in a dataset is constant.</a:t>
            </a:r>
          </a:p>
          <a:p>
            <a:pPr marL="385763" lvl="1" indent="-214313">
              <a:buFont typeface="Arial" panose="020B0604020202020204" pitchFamily="34" charset="0"/>
              <a:buChar char="•"/>
            </a:pPr>
            <a:r>
              <a:rPr lang="en-US" sz="2400" dirty="0"/>
              <a:t>Each student’s mark is stored in a spreadsheet but following a computer update 10% of the data is deleted at random. </a:t>
            </a:r>
          </a:p>
        </p:txBody>
      </p:sp>
      <p:sp>
        <p:nvSpPr>
          <p:cNvPr id="786" name="TextBox 785">
            <a:extLst>
              <a:ext uri="{FF2B5EF4-FFF2-40B4-BE49-F238E27FC236}">
                <a16:creationId xmlns:a16="http://schemas.microsoft.com/office/drawing/2014/main" id="{6BEC09DC-2167-DB11-8847-E6164E951DDB}"/>
              </a:ext>
            </a:extLst>
          </p:cNvPr>
          <p:cNvSpPr txBox="1"/>
          <p:nvPr/>
        </p:nvSpPr>
        <p:spPr>
          <a:xfrm>
            <a:off x="522482" y="11168159"/>
            <a:ext cx="10003405" cy="2308324"/>
          </a:xfrm>
          <a:prstGeom prst="rect">
            <a:avLst/>
          </a:prstGeom>
          <a:noFill/>
        </p:spPr>
        <p:txBody>
          <a:bodyPr wrap="square" rtlCol="0">
            <a:spAutoFit/>
          </a:bodyPr>
          <a:lstStyle/>
          <a:p>
            <a:r>
              <a:rPr lang="en-US" sz="2400" b="1" dirty="0"/>
              <a:t>MAR</a:t>
            </a:r>
            <a:r>
              <a:rPr lang="en-US" sz="2400" dirty="0"/>
              <a:t>: Probability of missingness is dependent on some observed variable of the dataset.</a:t>
            </a:r>
          </a:p>
          <a:p>
            <a:pPr marL="300038" lvl="1" indent="-128588">
              <a:buFont typeface="Arial" panose="020B0604020202020204" pitchFamily="34" charset="0"/>
              <a:buChar char="•"/>
            </a:pPr>
            <a:r>
              <a:rPr lang="en-US" sz="2400" dirty="0"/>
              <a:t> Most students joined a class from day 1, but some students joined late from the waitlist. 10% of students who joined on time missed submitting the first problem set, while 30% of late students missed the first problem set. </a:t>
            </a:r>
          </a:p>
          <a:p>
            <a:pPr marL="300038" lvl="1" indent="-128588">
              <a:buFont typeface="Arial" panose="020B0604020202020204" pitchFamily="34" charset="0"/>
              <a:buChar char="•"/>
            </a:pPr>
            <a:endParaRPr lang="en-US" sz="2400" dirty="0"/>
          </a:p>
        </p:txBody>
      </p:sp>
      <p:sp>
        <p:nvSpPr>
          <p:cNvPr id="808" name="TextBox 807">
            <a:extLst>
              <a:ext uri="{FF2B5EF4-FFF2-40B4-BE49-F238E27FC236}">
                <a16:creationId xmlns:a16="http://schemas.microsoft.com/office/drawing/2014/main" id="{21AF47E1-32BF-2A27-09B4-6F544BAA453F}"/>
              </a:ext>
            </a:extLst>
          </p:cNvPr>
          <p:cNvSpPr txBox="1"/>
          <p:nvPr/>
        </p:nvSpPr>
        <p:spPr>
          <a:xfrm>
            <a:off x="467486" y="13181331"/>
            <a:ext cx="9970376" cy="3046988"/>
          </a:xfrm>
          <a:prstGeom prst="rect">
            <a:avLst/>
          </a:prstGeom>
          <a:noFill/>
        </p:spPr>
        <p:txBody>
          <a:bodyPr wrap="square" rtlCol="0">
            <a:spAutoFit/>
          </a:bodyPr>
          <a:lstStyle/>
          <a:p>
            <a:r>
              <a:rPr lang="en-US" sz="2400" b="1" dirty="0"/>
              <a:t>MNAR</a:t>
            </a:r>
            <a:r>
              <a:rPr lang="en-US" sz="2400" dirty="0"/>
              <a:t>: Probability of missingness dependent on true value of the data point.</a:t>
            </a:r>
          </a:p>
          <a:p>
            <a:r>
              <a:rPr lang="en-US" sz="2400" dirty="0"/>
              <a:t>	• Due to a system failure, the instructor loses all the students’ marks. The instructor requests the students to calculate and share their final marks to the instructor. If they don’t, the instructor will input that they got a B. </a:t>
            </a:r>
          </a:p>
          <a:p>
            <a:r>
              <a:rPr lang="en-US" sz="2400" b="1" dirty="0"/>
              <a:t>		– </a:t>
            </a:r>
            <a:r>
              <a:rPr lang="en-US" sz="2400" dirty="0"/>
              <a:t>If a student’s true mark is an A, they are 90% likely to state their true mark. </a:t>
            </a:r>
          </a:p>
          <a:p>
            <a:r>
              <a:rPr lang="en-US" sz="2400" b="1" dirty="0"/>
              <a:t>	– </a:t>
            </a:r>
            <a:r>
              <a:rPr lang="en-US" sz="2400" dirty="0"/>
              <a:t>If a student’s true mark is a C, they are 50% likely to state their true mark. </a:t>
            </a:r>
          </a:p>
          <a:p>
            <a:pPr marL="128588" indent="-128588">
              <a:buFont typeface="Arial" panose="020B0604020202020204" pitchFamily="34" charset="0"/>
              <a:buChar char="•"/>
            </a:pPr>
            <a:endParaRPr lang="en-US" sz="2400" dirty="0"/>
          </a:p>
        </p:txBody>
      </p:sp>
      <p:sp>
        <p:nvSpPr>
          <p:cNvPr id="816" name="TextBox 815">
            <a:extLst>
              <a:ext uri="{FF2B5EF4-FFF2-40B4-BE49-F238E27FC236}">
                <a16:creationId xmlns:a16="http://schemas.microsoft.com/office/drawing/2014/main" id="{F5480F97-296F-881D-D489-C84CF733F7CA}"/>
              </a:ext>
            </a:extLst>
          </p:cNvPr>
          <p:cNvSpPr txBox="1"/>
          <p:nvPr/>
        </p:nvSpPr>
        <p:spPr>
          <a:xfrm>
            <a:off x="11414562" y="3950989"/>
            <a:ext cx="9816797" cy="1200329"/>
          </a:xfrm>
          <a:prstGeom prst="rect">
            <a:avLst/>
          </a:prstGeom>
          <a:noFill/>
        </p:spPr>
        <p:txBody>
          <a:bodyPr wrap="square" rtlCol="0">
            <a:spAutoFit/>
          </a:bodyPr>
          <a:lstStyle/>
          <a:p>
            <a:r>
              <a:rPr lang="en-US" sz="2400" b="1" dirty="0"/>
              <a:t>Listwise Deletion</a:t>
            </a:r>
            <a:r>
              <a:rPr lang="en-US" sz="2400" dirty="0"/>
              <a:t>: Eliminates all observations containing ANY missing values in variables of interest</a:t>
            </a:r>
          </a:p>
          <a:p>
            <a:r>
              <a:rPr lang="en-US" sz="2400" dirty="0"/>
              <a:t> </a:t>
            </a:r>
          </a:p>
        </p:txBody>
      </p:sp>
      <p:sp>
        <p:nvSpPr>
          <p:cNvPr id="817" name="TextBox 816">
            <a:extLst>
              <a:ext uri="{FF2B5EF4-FFF2-40B4-BE49-F238E27FC236}">
                <a16:creationId xmlns:a16="http://schemas.microsoft.com/office/drawing/2014/main" id="{F1BC8F01-AC3B-D3FB-B510-E9241D26B3A9}"/>
              </a:ext>
            </a:extLst>
          </p:cNvPr>
          <p:cNvSpPr txBox="1"/>
          <p:nvPr/>
        </p:nvSpPr>
        <p:spPr>
          <a:xfrm>
            <a:off x="11414561" y="7360997"/>
            <a:ext cx="9816797" cy="2308324"/>
          </a:xfrm>
          <a:prstGeom prst="rect">
            <a:avLst/>
          </a:prstGeom>
          <a:noFill/>
        </p:spPr>
        <p:txBody>
          <a:bodyPr wrap="square" rtlCol="0">
            <a:spAutoFit/>
          </a:bodyPr>
          <a:lstStyle/>
          <a:p>
            <a:r>
              <a:rPr lang="en-US" sz="2400" b="1" dirty="0"/>
              <a:t>Multiple Imputation</a:t>
            </a:r>
            <a:r>
              <a:rPr lang="en-US" sz="2400" dirty="0"/>
              <a:t>:</a:t>
            </a:r>
          </a:p>
          <a:p>
            <a:pPr marL="342900" lvl="1" indent="-171450">
              <a:buFont typeface="+mj-lt"/>
              <a:buAutoNum type="arabicPeriod"/>
            </a:pPr>
            <a:r>
              <a:rPr lang="en-US" sz="2400" dirty="0"/>
              <a:t>Takes incomplete dataset and creates multiple copies of it.</a:t>
            </a:r>
          </a:p>
          <a:p>
            <a:pPr marL="342900" lvl="1" indent="-171450">
              <a:buFont typeface="+mj-lt"/>
              <a:buAutoNum type="arabicPeriod"/>
            </a:pPr>
            <a:r>
              <a:rPr lang="en-US" sz="2400" dirty="0"/>
              <a:t>Impute incomplete columns with plausible values through an iterative predictive method for each copy</a:t>
            </a:r>
          </a:p>
          <a:p>
            <a:pPr marL="342900" lvl="1" indent="-171450">
              <a:buFont typeface="+mj-lt"/>
              <a:buAutoNum type="arabicPeriod"/>
            </a:pPr>
            <a:r>
              <a:rPr lang="en-US" sz="2400" dirty="0"/>
              <a:t>Obtain estimate for parameter of interest for each copy</a:t>
            </a:r>
          </a:p>
          <a:p>
            <a:pPr marL="342900" lvl="1" indent="-171450">
              <a:buFont typeface="+mj-lt"/>
              <a:buAutoNum type="arabicPeriod"/>
            </a:pPr>
            <a:r>
              <a:rPr lang="en-US" sz="2400" dirty="0"/>
              <a:t>Pool estimators together to create a single pooled estimate.</a:t>
            </a:r>
          </a:p>
        </p:txBody>
      </p:sp>
      <p:pic>
        <p:nvPicPr>
          <p:cNvPr id="818" name="Picture 817">
            <a:extLst>
              <a:ext uri="{FF2B5EF4-FFF2-40B4-BE49-F238E27FC236}">
                <a16:creationId xmlns:a16="http://schemas.microsoft.com/office/drawing/2014/main" id="{CC14EB81-0EF0-2560-B837-A8A46291B9D8}"/>
              </a:ext>
            </a:extLst>
          </p:cNvPr>
          <p:cNvPicPr>
            <a:picLocks noChangeAspect="1"/>
          </p:cNvPicPr>
          <p:nvPr/>
        </p:nvPicPr>
        <p:blipFill>
          <a:blip r:embed="rId5"/>
          <a:stretch>
            <a:fillRect/>
          </a:stretch>
        </p:blipFill>
        <p:spPr>
          <a:xfrm>
            <a:off x="12412557" y="4806760"/>
            <a:ext cx="7780880" cy="2511181"/>
          </a:xfrm>
          <a:prstGeom prst="rect">
            <a:avLst/>
          </a:prstGeom>
        </p:spPr>
      </p:pic>
      <p:pic>
        <p:nvPicPr>
          <p:cNvPr id="819" name="Picture 818">
            <a:extLst>
              <a:ext uri="{FF2B5EF4-FFF2-40B4-BE49-F238E27FC236}">
                <a16:creationId xmlns:a16="http://schemas.microsoft.com/office/drawing/2014/main" id="{468DC013-D21F-BE92-934D-F5C1DF3CC168}"/>
              </a:ext>
            </a:extLst>
          </p:cNvPr>
          <p:cNvPicPr>
            <a:picLocks noChangeAspect="1"/>
          </p:cNvPicPr>
          <p:nvPr/>
        </p:nvPicPr>
        <p:blipFill>
          <a:blip r:embed="rId6"/>
          <a:stretch>
            <a:fillRect/>
          </a:stretch>
        </p:blipFill>
        <p:spPr>
          <a:xfrm>
            <a:off x="13027633" y="9706922"/>
            <a:ext cx="6118790" cy="3661714"/>
          </a:xfrm>
          <a:prstGeom prst="rect">
            <a:avLst/>
          </a:prstGeom>
        </p:spPr>
      </p:pic>
      <p:sp>
        <p:nvSpPr>
          <p:cNvPr id="820" name="正方形/長方形 17">
            <a:extLst>
              <a:ext uri="{FF2B5EF4-FFF2-40B4-BE49-F238E27FC236}">
                <a16:creationId xmlns:a16="http://schemas.microsoft.com/office/drawing/2014/main" id="{D237B2C3-4D98-988E-A393-267BDBBB8FF0}"/>
              </a:ext>
            </a:extLst>
          </p:cNvPr>
          <p:cNvSpPr/>
          <p:nvPr/>
        </p:nvSpPr>
        <p:spPr>
          <a:xfrm>
            <a:off x="482736" y="6703193"/>
            <a:ext cx="9920430" cy="2232289"/>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Tree>
    <p:extLst>
      <p:ext uri="{BB962C8B-B14F-4D97-AF65-F5344CB8AC3E}">
        <p14:creationId xmlns:p14="http://schemas.microsoft.com/office/powerpoint/2010/main" val="15257609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0" name="TextBox 769">
            <a:extLst>
              <a:ext uri="{FF2B5EF4-FFF2-40B4-BE49-F238E27FC236}">
                <a16:creationId xmlns:a16="http://schemas.microsoft.com/office/drawing/2014/main" id="{938DA395-CBCF-EE45-5154-7BD952451EDA}"/>
              </a:ext>
            </a:extLst>
          </p:cNvPr>
          <p:cNvSpPr txBox="1"/>
          <p:nvPr/>
        </p:nvSpPr>
        <p:spPr>
          <a:xfrm>
            <a:off x="10694430" y="65273"/>
            <a:ext cx="8839200" cy="1200329"/>
          </a:xfrm>
          <a:prstGeom prst="rect">
            <a:avLst/>
          </a:prstGeom>
          <a:noFill/>
        </p:spPr>
        <p:txBody>
          <a:bodyPr wrap="square">
            <a:spAutoFit/>
          </a:bodyPr>
          <a:lstStyle/>
          <a:p>
            <a:r>
              <a:rPr lang="en-US" sz="3600" dirty="0">
                <a:solidFill>
                  <a:schemeClr val="accent2">
                    <a:lumMod val="75000"/>
                  </a:schemeClr>
                </a:solidFill>
                <a:latin typeface="Times New Roman" panose="02020603050405020304" pitchFamily="18" charset="0"/>
                <a:cs typeface="Times New Roman" panose="02020603050405020304" pitchFamily="18" charset="0"/>
              </a:rPr>
              <a:t>Exploration of the effect of missing data on statistical analysis</a:t>
            </a:r>
          </a:p>
        </p:txBody>
      </p:sp>
      <p:sp>
        <p:nvSpPr>
          <p:cNvPr id="771" name="TextBox 770">
            <a:extLst>
              <a:ext uri="{FF2B5EF4-FFF2-40B4-BE49-F238E27FC236}">
                <a16:creationId xmlns:a16="http://schemas.microsoft.com/office/drawing/2014/main" id="{EA9B3F00-C122-DCD0-8A19-03DCB8912605}"/>
              </a:ext>
            </a:extLst>
          </p:cNvPr>
          <p:cNvSpPr txBox="1"/>
          <p:nvPr/>
        </p:nvSpPr>
        <p:spPr>
          <a:xfrm>
            <a:off x="11473568" y="1375549"/>
            <a:ext cx="5408275" cy="646331"/>
          </a:xfrm>
          <a:prstGeom prst="rect">
            <a:avLst/>
          </a:prstGeom>
          <a:noFill/>
        </p:spPr>
        <p:txBody>
          <a:bodyPr wrap="none" rtlCol="0">
            <a:spAutoFit/>
          </a:bodyPr>
          <a:lstStyle/>
          <a:p>
            <a:r>
              <a:rPr lang="en-US" sz="3600" dirty="0">
                <a:solidFill>
                  <a:schemeClr val="accent2">
                    <a:lumMod val="75000"/>
                  </a:schemeClr>
                </a:solidFill>
              </a:rPr>
              <a:t>Leo Watson, Nathalie Moon</a:t>
            </a:r>
          </a:p>
        </p:txBody>
      </p:sp>
      <p:pic>
        <p:nvPicPr>
          <p:cNvPr id="772" name="Picture 771">
            <a:extLst>
              <a:ext uri="{FF2B5EF4-FFF2-40B4-BE49-F238E27FC236}">
                <a16:creationId xmlns:a16="http://schemas.microsoft.com/office/drawing/2014/main" id="{0FC03FE9-1126-DCCD-DA9F-A804DFD43C50}"/>
              </a:ext>
            </a:extLst>
          </p:cNvPr>
          <p:cNvPicPr>
            <a:picLocks noChangeAspect="1"/>
          </p:cNvPicPr>
          <p:nvPr/>
        </p:nvPicPr>
        <p:blipFill>
          <a:blip r:embed="rId3"/>
          <a:stretch>
            <a:fillRect/>
          </a:stretch>
        </p:blipFill>
        <p:spPr>
          <a:xfrm>
            <a:off x="19662962" y="136911"/>
            <a:ext cx="2254476" cy="1669710"/>
          </a:xfrm>
          <a:prstGeom prst="rect">
            <a:avLst/>
          </a:prstGeom>
        </p:spPr>
      </p:pic>
      <p:sp>
        <p:nvSpPr>
          <p:cNvPr id="773" name="テキスト ボックス 7">
            <a:extLst>
              <a:ext uri="{FF2B5EF4-FFF2-40B4-BE49-F238E27FC236}">
                <a16:creationId xmlns:a16="http://schemas.microsoft.com/office/drawing/2014/main" id="{F83BA4FB-DA00-DCEC-16F1-896604EC2767}"/>
              </a:ext>
            </a:extLst>
          </p:cNvPr>
          <p:cNvSpPr txBox="1"/>
          <p:nvPr/>
        </p:nvSpPr>
        <p:spPr>
          <a:xfrm>
            <a:off x="10527030" y="2119568"/>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a:t>
            </a:r>
            <a:r>
              <a:rPr lang="en-US" altLang="ja-JP" sz="1650" b="1" dirty="0">
                <a:solidFill>
                  <a:schemeClr val="bg1"/>
                </a:solidFill>
                <a:latin typeface="Helvetica Neue" charset="0"/>
                <a:ea typeface="Helvetica Neue" charset="0"/>
                <a:cs typeface="Helvetica Neue" charset="0"/>
              </a:rPr>
              <a:t>BSTRACT</a:t>
            </a:r>
            <a:endParaRPr kumimoji="1" lang="ja-JP" altLang="en-US" sz="1650" b="1" dirty="0">
              <a:solidFill>
                <a:schemeClr val="bg1"/>
              </a:solidFill>
              <a:latin typeface="Helvetica Neue" charset="0"/>
              <a:ea typeface="Helvetica Neue" charset="0"/>
              <a:cs typeface="Helvetica Neue" charset="0"/>
            </a:endParaRPr>
          </a:p>
        </p:txBody>
      </p:sp>
      <p:sp>
        <p:nvSpPr>
          <p:cNvPr id="774" name="正方形/長方形 12">
            <a:extLst>
              <a:ext uri="{FF2B5EF4-FFF2-40B4-BE49-F238E27FC236}">
                <a16:creationId xmlns:a16="http://schemas.microsoft.com/office/drawing/2014/main" id="{FD65D7EB-5359-0E6D-B282-3313092912E0}"/>
              </a:ext>
            </a:extLst>
          </p:cNvPr>
          <p:cNvSpPr/>
          <p:nvPr/>
        </p:nvSpPr>
        <p:spPr>
          <a:xfrm>
            <a:off x="10527030" y="2512150"/>
            <a:ext cx="5486400" cy="146560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76" name="TextBox 775">
            <a:extLst>
              <a:ext uri="{FF2B5EF4-FFF2-40B4-BE49-F238E27FC236}">
                <a16:creationId xmlns:a16="http://schemas.microsoft.com/office/drawing/2014/main" id="{6E092D70-4633-21D5-9EA1-E1D21572DF57}"/>
              </a:ext>
            </a:extLst>
          </p:cNvPr>
          <p:cNvSpPr txBox="1"/>
          <p:nvPr/>
        </p:nvSpPr>
        <p:spPr>
          <a:xfrm>
            <a:off x="10635176" y="2639282"/>
            <a:ext cx="5155170" cy="1777538"/>
          </a:xfrm>
          <a:prstGeom prst="rect">
            <a:avLst/>
          </a:prstGeom>
          <a:noFill/>
        </p:spPr>
        <p:txBody>
          <a:bodyPr wrap="square">
            <a:spAutoFit/>
          </a:bodyPr>
          <a:lstStyle/>
          <a:p>
            <a:pPr fontAlgn="base"/>
            <a:r>
              <a:rPr lang="en-US" sz="2025" dirty="0">
                <a:solidFill>
                  <a:srgbClr val="333333"/>
                </a:solidFill>
                <a:latin typeface="Times New Roman" panose="02020603050405020304" pitchFamily="18" charset="0"/>
                <a:cs typeface="Times New Roman" panose="02020603050405020304" pitchFamily="18" charset="0"/>
              </a:rPr>
              <a:t>Analysis of </a:t>
            </a:r>
            <a:r>
              <a:rPr lang="en-US" sz="2025" b="1" dirty="0">
                <a:solidFill>
                  <a:srgbClr val="333333"/>
                </a:solidFill>
                <a:latin typeface="Times New Roman" panose="02020603050405020304" pitchFamily="18" charset="0"/>
                <a:cs typeface="Times New Roman" panose="02020603050405020304" pitchFamily="18" charset="0"/>
              </a:rPr>
              <a:t>missing data mechanisms </a:t>
            </a:r>
            <a:r>
              <a:rPr lang="en-US" sz="2025" dirty="0">
                <a:solidFill>
                  <a:srgbClr val="333333"/>
                </a:solidFill>
                <a:latin typeface="Times New Roman" panose="02020603050405020304" pitchFamily="18" charset="0"/>
                <a:cs typeface="Times New Roman" panose="02020603050405020304" pitchFamily="18" charset="0"/>
              </a:rPr>
              <a:t>and </a:t>
            </a:r>
            <a:r>
              <a:rPr lang="en-US" sz="2025" b="1" dirty="0">
                <a:solidFill>
                  <a:srgbClr val="333333"/>
                </a:solidFill>
                <a:latin typeface="Times New Roman" panose="02020603050405020304" pitchFamily="18" charset="0"/>
                <a:cs typeface="Times New Roman" panose="02020603050405020304" pitchFamily="18" charset="0"/>
              </a:rPr>
              <a:t>modern approaches to handling missing data</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Designing</a:t>
            </a:r>
            <a:r>
              <a:rPr lang="en-US" sz="2025" dirty="0">
                <a:solidFill>
                  <a:srgbClr val="333333"/>
                </a:solidFill>
                <a:latin typeface="Times New Roman" panose="02020603050405020304" pitchFamily="18" charset="0"/>
                <a:cs typeface="Times New Roman" panose="02020603050405020304" pitchFamily="18" charset="0"/>
              </a:rPr>
              <a:t> </a:t>
            </a:r>
            <a:r>
              <a:rPr lang="en-US" sz="2025" b="1" dirty="0">
                <a:solidFill>
                  <a:srgbClr val="333333"/>
                </a:solidFill>
                <a:latin typeface="Times New Roman" panose="02020603050405020304" pitchFamily="18" charset="0"/>
                <a:cs typeface="Times New Roman" panose="02020603050405020304" pitchFamily="18" charset="0"/>
              </a:rPr>
              <a:t>R simulations </a:t>
            </a:r>
            <a:r>
              <a:rPr lang="en-US" sz="2025" dirty="0">
                <a:solidFill>
                  <a:srgbClr val="333333"/>
                </a:solidFill>
                <a:latin typeface="Times New Roman" panose="02020603050405020304" pitchFamily="18" charset="0"/>
                <a:cs typeface="Times New Roman" panose="02020603050405020304" pitchFamily="18" charset="0"/>
              </a:rPr>
              <a:t>to investigate hypotheses about imputation technique.</a:t>
            </a:r>
            <a:br>
              <a:rPr lang="en-US" sz="2025" dirty="0">
                <a:solidFill>
                  <a:srgbClr val="333333"/>
                </a:solidFill>
                <a:latin typeface="Times New Roman" panose="02020603050405020304" pitchFamily="18" charset="0"/>
                <a:cs typeface="Times New Roman" panose="02020603050405020304" pitchFamily="18" charset="0"/>
              </a:rPr>
            </a:br>
            <a:endParaRPr lang="en-US" sz="2025" dirty="0">
              <a:solidFill>
                <a:srgbClr val="000000"/>
              </a:solidFill>
              <a:latin typeface="Times New Roman" panose="02020603050405020304" pitchFamily="18" charset="0"/>
              <a:cs typeface="Times New Roman" panose="02020603050405020304" pitchFamily="18" charset="0"/>
            </a:endParaRPr>
          </a:p>
          <a:p>
            <a:br>
              <a:rPr lang="en-US" sz="413" dirty="0"/>
            </a:br>
            <a:endParaRPr lang="en-US" sz="413" dirty="0"/>
          </a:p>
        </p:txBody>
      </p:sp>
      <p:sp>
        <p:nvSpPr>
          <p:cNvPr id="777" name="テキスト ボックス 16">
            <a:extLst>
              <a:ext uri="{FF2B5EF4-FFF2-40B4-BE49-F238E27FC236}">
                <a16:creationId xmlns:a16="http://schemas.microsoft.com/office/drawing/2014/main" id="{DE3BFD10-1A8C-92B8-ED52-7D25AA92E4C9}"/>
              </a:ext>
            </a:extLst>
          </p:cNvPr>
          <p:cNvSpPr txBox="1"/>
          <p:nvPr/>
        </p:nvSpPr>
        <p:spPr>
          <a:xfrm>
            <a:off x="10520918" y="4184000"/>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I</a:t>
            </a:r>
            <a:r>
              <a:rPr lang="en-US" altLang="ja-JP" sz="1650" b="1" dirty="0">
                <a:solidFill>
                  <a:schemeClr val="bg1"/>
                </a:solidFill>
                <a:latin typeface="Helvetica Neue" charset="0"/>
                <a:ea typeface="Helvetica Neue" charset="0"/>
                <a:cs typeface="Helvetica Neue" charset="0"/>
              </a:rPr>
              <a:t>NTRODUCTION</a:t>
            </a:r>
            <a:endParaRPr kumimoji="1" lang="ja-JP" altLang="en-US" sz="1650" b="1" dirty="0">
              <a:solidFill>
                <a:schemeClr val="bg1"/>
              </a:solidFill>
              <a:latin typeface="Helvetica Neue" charset="0"/>
              <a:ea typeface="Helvetica Neue" charset="0"/>
              <a:cs typeface="Helvetica Neue" charset="0"/>
            </a:endParaRPr>
          </a:p>
        </p:txBody>
      </p:sp>
      <p:sp>
        <p:nvSpPr>
          <p:cNvPr id="778" name="正方形/長方形 17">
            <a:extLst>
              <a:ext uri="{FF2B5EF4-FFF2-40B4-BE49-F238E27FC236}">
                <a16:creationId xmlns:a16="http://schemas.microsoft.com/office/drawing/2014/main" id="{F75CC8C1-4F2A-8C82-CB89-6CF0774EEB96}"/>
              </a:ext>
            </a:extLst>
          </p:cNvPr>
          <p:cNvSpPr/>
          <p:nvPr/>
        </p:nvSpPr>
        <p:spPr>
          <a:xfrm>
            <a:off x="10520918" y="4564869"/>
            <a:ext cx="5486400" cy="8624730"/>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0" name="正方形/長方形 13">
            <a:extLst>
              <a:ext uri="{FF2B5EF4-FFF2-40B4-BE49-F238E27FC236}">
                <a16:creationId xmlns:a16="http://schemas.microsoft.com/office/drawing/2014/main" id="{7F537126-6314-E948-3A0A-286138B17171}"/>
              </a:ext>
            </a:extLst>
          </p:cNvPr>
          <p:cNvSpPr/>
          <p:nvPr/>
        </p:nvSpPr>
        <p:spPr>
          <a:xfrm>
            <a:off x="16790430" y="2513044"/>
            <a:ext cx="5486400" cy="8214254"/>
          </a:xfrm>
          <a:prstGeom prst="rect">
            <a:avLst/>
          </a:prstGeom>
          <a:noFill/>
          <a:ln w="349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solidFill>
                <a:srgbClr val="FF0000"/>
              </a:solidFill>
            </a:endParaRPr>
          </a:p>
        </p:txBody>
      </p:sp>
      <p:sp>
        <p:nvSpPr>
          <p:cNvPr id="781" name="テキスト ボックス 16">
            <a:extLst>
              <a:ext uri="{FF2B5EF4-FFF2-40B4-BE49-F238E27FC236}">
                <a16:creationId xmlns:a16="http://schemas.microsoft.com/office/drawing/2014/main" id="{386854D3-7D08-0879-73AA-04A4F17B3B0F}"/>
              </a:ext>
            </a:extLst>
          </p:cNvPr>
          <p:cNvSpPr txBox="1"/>
          <p:nvPr/>
        </p:nvSpPr>
        <p:spPr>
          <a:xfrm>
            <a:off x="16790430" y="11295664"/>
            <a:ext cx="5486400" cy="346249"/>
          </a:xfrm>
          <a:prstGeom prst="rect">
            <a:avLst/>
          </a:prstGeom>
          <a:solidFill>
            <a:schemeClr val="accent2"/>
          </a:solidFill>
          <a:ln>
            <a:solidFill>
              <a:schemeClr val="accent2"/>
            </a:solidFill>
          </a:ln>
        </p:spPr>
        <p:txBody>
          <a:bodyPr wrap="square" rtlCol="0">
            <a:spAutoFit/>
          </a:bodyPr>
          <a:lstStyle/>
          <a:p>
            <a:r>
              <a:rPr lang="en-US" altLang="ja-JP" sz="1650" b="1" dirty="0">
                <a:solidFill>
                  <a:schemeClr val="bg1"/>
                </a:solidFill>
                <a:latin typeface="Helvetica Neue" charset="0"/>
                <a:ea typeface="Helvetica Neue" charset="0"/>
                <a:cs typeface="Helvetica Neue" charset="0"/>
              </a:rPr>
              <a:t> CONCLUSION</a:t>
            </a:r>
            <a:endParaRPr kumimoji="1" lang="ja-JP" altLang="en-US" sz="1650" b="1" dirty="0">
              <a:solidFill>
                <a:schemeClr val="bg1"/>
              </a:solidFill>
              <a:latin typeface="Helvetica Neue" charset="0"/>
              <a:ea typeface="Helvetica Neue" charset="0"/>
              <a:cs typeface="Helvetica Neue" charset="0"/>
            </a:endParaRPr>
          </a:p>
        </p:txBody>
      </p:sp>
      <p:sp>
        <p:nvSpPr>
          <p:cNvPr id="782" name="正方形/長方形 12">
            <a:extLst>
              <a:ext uri="{FF2B5EF4-FFF2-40B4-BE49-F238E27FC236}">
                <a16:creationId xmlns:a16="http://schemas.microsoft.com/office/drawing/2014/main" id="{73528823-0EFF-2DD4-51F4-FE423F78CD13}"/>
              </a:ext>
            </a:extLst>
          </p:cNvPr>
          <p:cNvSpPr/>
          <p:nvPr/>
        </p:nvSpPr>
        <p:spPr>
          <a:xfrm>
            <a:off x="16790430" y="11713954"/>
            <a:ext cx="5486400" cy="202480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4" name="正方形/長方形 12">
            <a:extLst>
              <a:ext uri="{FF2B5EF4-FFF2-40B4-BE49-F238E27FC236}">
                <a16:creationId xmlns:a16="http://schemas.microsoft.com/office/drawing/2014/main" id="{FEF80A88-0A4F-DE1A-29B4-77535877ED58}"/>
              </a:ext>
            </a:extLst>
          </p:cNvPr>
          <p:cNvSpPr/>
          <p:nvPr/>
        </p:nvSpPr>
        <p:spPr>
          <a:xfrm>
            <a:off x="16790430" y="14312903"/>
            <a:ext cx="5486400" cy="1377846"/>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786" name="TextBox 785">
            <a:extLst>
              <a:ext uri="{FF2B5EF4-FFF2-40B4-BE49-F238E27FC236}">
                <a16:creationId xmlns:a16="http://schemas.microsoft.com/office/drawing/2014/main" id="{398780FF-D02B-D4C5-83F2-92417677B6CA}"/>
              </a:ext>
            </a:extLst>
          </p:cNvPr>
          <p:cNvSpPr txBox="1"/>
          <p:nvPr/>
        </p:nvSpPr>
        <p:spPr>
          <a:xfrm>
            <a:off x="16790430" y="14312904"/>
            <a:ext cx="6172200" cy="600164"/>
          </a:xfrm>
          <a:prstGeom prst="rect">
            <a:avLst/>
          </a:prstGeom>
          <a:noFill/>
        </p:spPr>
        <p:txBody>
          <a:bodyPr wrap="square">
            <a:spAutoFit/>
          </a:bodyPr>
          <a:lstStyle/>
          <a:p>
            <a:r>
              <a:rPr kumimoji="1" lang="en-US" altLang="ja-JP" sz="1650" b="1" dirty="0">
                <a:solidFill>
                  <a:schemeClr val="accent2"/>
                </a:solidFill>
                <a:latin typeface="Times New Roman" panose="02020603050405020304" pitchFamily="18" charset="0"/>
                <a:ea typeface="Helvetica Neue" charset="0"/>
                <a:cs typeface="Times New Roman" panose="02020603050405020304" pitchFamily="18" charset="0"/>
              </a:rPr>
              <a:t> References</a:t>
            </a:r>
          </a:p>
          <a:p>
            <a:endParaRPr kumimoji="1" lang="ja-JP" altLang="en-US" sz="1650" b="1" dirty="0">
              <a:solidFill>
                <a:schemeClr val="accent2"/>
              </a:solidFill>
              <a:latin typeface="Times New Roman" panose="02020603050405020304" pitchFamily="18" charset="0"/>
              <a:ea typeface="Helvetica Neue" charset="0"/>
              <a:cs typeface="Times New Roman" panose="02020603050405020304" pitchFamily="18" charset="0"/>
            </a:endParaRPr>
          </a:p>
        </p:txBody>
      </p:sp>
      <p:sp>
        <p:nvSpPr>
          <p:cNvPr id="787" name="TextBox 786">
            <a:extLst>
              <a:ext uri="{FF2B5EF4-FFF2-40B4-BE49-F238E27FC236}">
                <a16:creationId xmlns:a16="http://schemas.microsoft.com/office/drawing/2014/main" id="{E8047528-365D-53BA-D151-B90991961BA2}"/>
              </a:ext>
            </a:extLst>
          </p:cNvPr>
          <p:cNvSpPr txBox="1"/>
          <p:nvPr/>
        </p:nvSpPr>
        <p:spPr>
          <a:xfrm>
            <a:off x="10604263" y="4622824"/>
            <a:ext cx="956865" cy="276999"/>
          </a:xfrm>
          <a:prstGeom prst="rect">
            <a:avLst/>
          </a:prstGeom>
          <a:noFill/>
        </p:spPr>
        <p:txBody>
          <a:bodyPr wrap="none" rtlCol="0">
            <a:spAutoFit/>
          </a:bodyPr>
          <a:lstStyle/>
          <a:p>
            <a:r>
              <a:rPr lang="en-US" sz="1200" b="1" dirty="0">
                <a:solidFill>
                  <a:schemeClr val="accent2"/>
                </a:solidFill>
              </a:rPr>
              <a:t>Motivations</a:t>
            </a:r>
          </a:p>
        </p:txBody>
      </p:sp>
      <p:sp>
        <p:nvSpPr>
          <p:cNvPr id="790" name="TextBox 789">
            <a:extLst>
              <a:ext uri="{FF2B5EF4-FFF2-40B4-BE49-F238E27FC236}">
                <a16:creationId xmlns:a16="http://schemas.microsoft.com/office/drawing/2014/main" id="{7179581E-192C-3276-4884-358E5E1E34D0}"/>
              </a:ext>
            </a:extLst>
          </p:cNvPr>
          <p:cNvSpPr txBox="1"/>
          <p:nvPr/>
        </p:nvSpPr>
        <p:spPr>
          <a:xfrm>
            <a:off x="10623076" y="5521673"/>
            <a:ext cx="885627" cy="276999"/>
          </a:xfrm>
          <a:prstGeom prst="rect">
            <a:avLst/>
          </a:prstGeom>
          <a:noFill/>
        </p:spPr>
        <p:txBody>
          <a:bodyPr wrap="none" rtlCol="0">
            <a:spAutoFit/>
          </a:bodyPr>
          <a:lstStyle/>
          <a:p>
            <a:r>
              <a:rPr lang="en-US" sz="1200" b="1" dirty="0">
                <a:solidFill>
                  <a:schemeClr val="accent2"/>
                </a:solidFill>
              </a:rPr>
              <a:t>Definitions</a:t>
            </a:r>
          </a:p>
        </p:txBody>
      </p:sp>
      <p:sp>
        <p:nvSpPr>
          <p:cNvPr id="791" name="TextBox 790">
            <a:extLst>
              <a:ext uri="{FF2B5EF4-FFF2-40B4-BE49-F238E27FC236}">
                <a16:creationId xmlns:a16="http://schemas.microsoft.com/office/drawing/2014/main" id="{1D919DB4-88E8-664C-1E4B-D166103600D7}"/>
              </a:ext>
            </a:extLst>
          </p:cNvPr>
          <p:cNvSpPr txBox="1"/>
          <p:nvPr/>
        </p:nvSpPr>
        <p:spPr>
          <a:xfrm>
            <a:off x="10843268" y="6134318"/>
            <a:ext cx="5039186" cy="923330"/>
          </a:xfrm>
          <a:prstGeom prst="rect">
            <a:avLst/>
          </a:prstGeom>
          <a:noFill/>
        </p:spPr>
        <p:txBody>
          <a:bodyPr wrap="square" rtlCol="0">
            <a:spAutoFit/>
          </a:bodyPr>
          <a:lstStyle/>
          <a:p>
            <a:r>
              <a:rPr lang="en-US" sz="900" b="1" dirty="0"/>
              <a:t>MCAR</a:t>
            </a:r>
            <a:r>
              <a:rPr lang="en-US" sz="900" dirty="0"/>
              <a:t>: When probability of missingness for data points </a:t>
            </a:r>
          </a:p>
          <a:p>
            <a:r>
              <a:rPr lang="en-US" sz="900" dirty="0"/>
              <a:t>in a dataset is constant.</a:t>
            </a:r>
          </a:p>
          <a:p>
            <a:pPr marL="385793" lvl="1" indent="-214329">
              <a:buFont typeface="Arial" panose="020B0604020202020204" pitchFamily="34" charset="0"/>
              <a:buChar char="•"/>
            </a:pPr>
            <a:r>
              <a:rPr lang="en-US" sz="900" dirty="0"/>
              <a:t>Each student’s mark is stored in a spreadsheet by the instructor but following a computer update 10% of the data is deleted at random. </a:t>
            </a:r>
          </a:p>
          <a:p>
            <a:pPr marL="385793" lvl="1" indent="-214329">
              <a:buFont typeface="Arial" panose="020B0604020202020204" pitchFamily="34" charset="0"/>
              <a:buChar char="•"/>
            </a:pPr>
            <a:endParaRPr lang="en-US" sz="900" dirty="0"/>
          </a:p>
          <a:p>
            <a:pPr marL="385793" lvl="1" indent="-214329">
              <a:buFont typeface="Arial" panose="020B0604020202020204" pitchFamily="34" charset="0"/>
              <a:buChar char="•"/>
            </a:pPr>
            <a:endParaRPr lang="en-US" sz="900" dirty="0"/>
          </a:p>
        </p:txBody>
      </p:sp>
      <p:sp>
        <p:nvSpPr>
          <p:cNvPr id="794" name="TextBox 793">
            <a:extLst>
              <a:ext uri="{FF2B5EF4-FFF2-40B4-BE49-F238E27FC236}">
                <a16:creationId xmlns:a16="http://schemas.microsoft.com/office/drawing/2014/main" id="{84202D82-670A-2AFF-494D-88995F4E2CFB}"/>
              </a:ext>
            </a:extLst>
          </p:cNvPr>
          <p:cNvSpPr txBox="1"/>
          <p:nvPr/>
        </p:nvSpPr>
        <p:spPr>
          <a:xfrm>
            <a:off x="10843265" y="6766957"/>
            <a:ext cx="4947083" cy="784830"/>
          </a:xfrm>
          <a:prstGeom prst="rect">
            <a:avLst/>
          </a:prstGeom>
          <a:noFill/>
        </p:spPr>
        <p:txBody>
          <a:bodyPr wrap="square" rtlCol="0">
            <a:spAutoFit/>
          </a:bodyPr>
          <a:lstStyle/>
          <a:p>
            <a:r>
              <a:rPr lang="en-US" sz="900" b="1" dirty="0"/>
              <a:t>MAR</a:t>
            </a:r>
            <a:r>
              <a:rPr lang="en-US" sz="900" dirty="0"/>
              <a:t>: When probability of missingness is dependent on some observed variable of the dataset.</a:t>
            </a:r>
          </a:p>
          <a:p>
            <a:pPr marL="300062" lvl="1" indent="-128598">
              <a:buFont typeface="Arial" panose="020B0604020202020204" pitchFamily="34" charset="0"/>
              <a:buChar char="•"/>
            </a:pPr>
            <a:r>
              <a:rPr lang="en-US" sz="900" dirty="0"/>
              <a:t>Most students joined a class from day 1, but some students joined late from the waitlist due to capacity restrictions. 10% of students who joined on time had a missing submission for the first problem set, while 30% of students who joined late missed the first problem set. </a:t>
            </a:r>
          </a:p>
          <a:p>
            <a:pPr marL="300062" lvl="1" indent="-128598">
              <a:buFont typeface="Arial" panose="020B0604020202020204" pitchFamily="34" charset="0"/>
              <a:buChar char="•"/>
            </a:pPr>
            <a:endParaRPr lang="en-US" sz="900" dirty="0"/>
          </a:p>
        </p:txBody>
      </p:sp>
      <p:sp>
        <p:nvSpPr>
          <p:cNvPr id="795" name="TextBox 794">
            <a:extLst>
              <a:ext uri="{FF2B5EF4-FFF2-40B4-BE49-F238E27FC236}">
                <a16:creationId xmlns:a16="http://schemas.microsoft.com/office/drawing/2014/main" id="{EEEDBD89-ED10-133F-9C45-72114FDCEBFE}"/>
              </a:ext>
            </a:extLst>
          </p:cNvPr>
          <p:cNvSpPr txBox="1"/>
          <p:nvPr/>
        </p:nvSpPr>
        <p:spPr>
          <a:xfrm>
            <a:off x="10811462" y="7345794"/>
            <a:ext cx="4947083" cy="1477328"/>
          </a:xfrm>
          <a:prstGeom prst="rect">
            <a:avLst/>
          </a:prstGeom>
          <a:noFill/>
        </p:spPr>
        <p:txBody>
          <a:bodyPr wrap="square" rtlCol="0">
            <a:spAutoFit/>
          </a:bodyPr>
          <a:lstStyle/>
          <a:p>
            <a:r>
              <a:rPr lang="en-US" sz="900" b="1" dirty="0"/>
              <a:t>MNAR</a:t>
            </a:r>
            <a:r>
              <a:rPr lang="en-US" sz="900" dirty="0"/>
              <a:t>: When probability of missingness is dependent on the true value of the data point which we don’t</a:t>
            </a:r>
          </a:p>
          <a:p>
            <a:r>
              <a:rPr lang="en-US" sz="900" dirty="0"/>
              <a:t>know for all subjects.</a:t>
            </a:r>
          </a:p>
          <a:p>
            <a:r>
              <a:rPr lang="en-US" sz="900" dirty="0"/>
              <a:t>	• Due to a system failure, the instructor loses all the students’ marks. Left with no choice, the instructor requests the students to calculate and share their true final marks to the instructor. If they don’t, the instructor will input that they got a B. </a:t>
            </a:r>
          </a:p>
          <a:p>
            <a:r>
              <a:rPr lang="en-US" sz="900" b="1" dirty="0"/>
              <a:t>		– </a:t>
            </a:r>
            <a:r>
              <a:rPr lang="en-US" sz="900" dirty="0"/>
              <a:t>If a student’s true mark is an A, they are 90% likely to state their true mark. </a:t>
            </a:r>
            <a:r>
              <a:rPr lang="en-US" sz="900" b="1" dirty="0"/>
              <a:t>– </a:t>
            </a:r>
            <a:r>
              <a:rPr lang="en-US" sz="900" dirty="0"/>
              <a:t>If a student’s true mark is a B, they are 70% likely to state their true mark. </a:t>
            </a:r>
            <a:r>
              <a:rPr lang="en-US" sz="900" b="1" dirty="0"/>
              <a:t>– </a:t>
            </a:r>
            <a:r>
              <a:rPr lang="en-US" sz="900" dirty="0"/>
              <a:t>If a student’s true mark is a C, they are 50% likely to state their true mark. </a:t>
            </a:r>
          </a:p>
          <a:p>
            <a:pPr marL="128598" indent="-128598">
              <a:buFont typeface="Arial" panose="020B0604020202020204" pitchFamily="34" charset="0"/>
              <a:buChar char="•"/>
            </a:pPr>
            <a:endParaRPr lang="en-US" sz="900" dirty="0"/>
          </a:p>
        </p:txBody>
      </p:sp>
      <p:sp>
        <p:nvSpPr>
          <p:cNvPr id="796" name="TextBox 795">
            <a:extLst>
              <a:ext uri="{FF2B5EF4-FFF2-40B4-BE49-F238E27FC236}">
                <a16:creationId xmlns:a16="http://schemas.microsoft.com/office/drawing/2014/main" id="{35A875C4-04CD-A699-A38C-BFFE94B24C83}"/>
              </a:ext>
            </a:extLst>
          </p:cNvPr>
          <p:cNvSpPr txBox="1"/>
          <p:nvPr/>
        </p:nvSpPr>
        <p:spPr>
          <a:xfrm>
            <a:off x="10843265" y="8806625"/>
            <a:ext cx="4828566" cy="369332"/>
          </a:xfrm>
          <a:prstGeom prst="rect">
            <a:avLst/>
          </a:prstGeom>
          <a:noFill/>
        </p:spPr>
        <p:txBody>
          <a:bodyPr wrap="none" rtlCol="0">
            <a:spAutoFit/>
          </a:bodyPr>
          <a:lstStyle/>
          <a:p>
            <a:r>
              <a:rPr lang="en-US" sz="900" b="1" dirty="0"/>
              <a:t>Listwise Deletion</a:t>
            </a:r>
            <a:r>
              <a:rPr lang="en-US" sz="900" dirty="0"/>
              <a:t>: Eliminates all observations containing ANY missing values in variables of interest</a:t>
            </a:r>
          </a:p>
          <a:p>
            <a:r>
              <a:rPr lang="en-US" sz="900" dirty="0"/>
              <a:t> </a:t>
            </a:r>
          </a:p>
        </p:txBody>
      </p:sp>
      <p:sp>
        <p:nvSpPr>
          <p:cNvPr id="797" name="TextBox 796">
            <a:extLst>
              <a:ext uri="{FF2B5EF4-FFF2-40B4-BE49-F238E27FC236}">
                <a16:creationId xmlns:a16="http://schemas.microsoft.com/office/drawing/2014/main" id="{0D41AAC3-DEF9-5010-5E06-AC3FD4EBC8F0}"/>
              </a:ext>
            </a:extLst>
          </p:cNvPr>
          <p:cNvSpPr txBox="1"/>
          <p:nvPr/>
        </p:nvSpPr>
        <p:spPr>
          <a:xfrm>
            <a:off x="10843265" y="10640732"/>
            <a:ext cx="5370381" cy="784830"/>
          </a:xfrm>
          <a:prstGeom prst="rect">
            <a:avLst/>
          </a:prstGeom>
          <a:noFill/>
        </p:spPr>
        <p:txBody>
          <a:bodyPr wrap="none" rtlCol="0">
            <a:spAutoFit/>
          </a:bodyPr>
          <a:lstStyle/>
          <a:p>
            <a:r>
              <a:rPr lang="en-US" sz="900" b="1" dirty="0"/>
              <a:t>Multiple Imputation</a:t>
            </a:r>
            <a:r>
              <a:rPr lang="en-US" sz="900" dirty="0"/>
              <a:t>:</a:t>
            </a:r>
          </a:p>
          <a:p>
            <a:pPr marL="342926" lvl="1" indent="-171462">
              <a:buFont typeface="+mj-lt"/>
              <a:buAutoNum type="arabicPeriod"/>
            </a:pPr>
            <a:r>
              <a:rPr lang="en-US" sz="900" dirty="0"/>
              <a:t>Takes incomplete dataset and creates multiple copies of it.</a:t>
            </a:r>
          </a:p>
          <a:p>
            <a:pPr marL="342926" lvl="1" indent="-171462">
              <a:buFont typeface="+mj-lt"/>
              <a:buAutoNum type="arabicPeriod"/>
            </a:pPr>
            <a:r>
              <a:rPr lang="en-US" sz="900" dirty="0"/>
              <a:t>Impute incomplete columns with plausible values through an iterative predictive method for each copy</a:t>
            </a:r>
          </a:p>
          <a:p>
            <a:pPr marL="342926" lvl="1" indent="-171462">
              <a:buFont typeface="+mj-lt"/>
              <a:buAutoNum type="arabicPeriod"/>
            </a:pPr>
            <a:r>
              <a:rPr lang="en-US" sz="900" dirty="0"/>
              <a:t>Obtain estimate for parameter of interest for each copy</a:t>
            </a:r>
          </a:p>
          <a:p>
            <a:pPr marL="342926" lvl="1" indent="-171462">
              <a:buFont typeface="+mj-lt"/>
              <a:buAutoNum type="arabicPeriod"/>
            </a:pPr>
            <a:r>
              <a:rPr lang="en-US" sz="900" dirty="0"/>
              <a:t>Pool estimators together to create a single pooled estimate.</a:t>
            </a:r>
          </a:p>
        </p:txBody>
      </p:sp>
      <p:sp>
        <p:nvSpPr>
          <p:cNvPr id="798" name="TextBox 797">
            <a:extLst>
              <a:ext uri="{FF2B5EF4-FFF2-40B4-BE49-F238E27FC236}">
                <a16:creationId xmlns:a16="http://schemas.microsoft.com/office/drawing/2014/main" id="{616DBA72-DCA1-A6FA-1A0C-C844BA2355B5}"/>
              </a:ext>
            </a:extLst>
          </p:cNvPr>
          <p:cNvSpPr txBox="1"/>
          <p:nvPr/>
        </p:nvSpPr>
        <p:spPr>
          <a:xfrm>
            <a:off x="10737611" y="5798992"/>
            <a:ext cx="1810047" cy="276999"/>
          </a:xfrm>
          <a:prstGeom prst="rect">
            <a:avLst/>
          </a:prstGeom>
          <a:noFill/>
        </p:spPr>
        <p:txBody>
          <a:bodyPr wrap="none" rtlCol="0">
            <a:spAutoFit/>
          </a:bodyPr>
          <a:lstStyle/>
          <a:p>
            <a:r>
              <a:rPr lang="en-US" sz="1200" dirty="0">
                <a:solidFill>
                  <a:schemeClr val="accent2">
                    <a:lumMod val="75000"/>
                  </a:schemeClr>
                </a:solidFill>
              </a:rPr>
              <a:t>Missing Data Mechanisms</a:t>
            </a:r>
          </a:p>
        </p:txBody>
      </p:sp>
      <p:sp>
        <p:nvSpPr>
          <p:cNvPr id="799" name="TextBox 798">
            <a:extLst>
              <a:ext uri="{FF2B5EF4-FFF2-40B4-BE49-F238E27FC236}">
                <a16:creationId xmlns:a16="http://schemas.microsoft.com/office/drawing/2014/main" id="{9D0E13C0-54A6-7611-B337-50B35A412616}"/>
              </a:ext>
            </a:extLst>
          </p:cNvPr>
          <p:cNvSpPr txBox="1"/>
          <p:nvPr/>
        </p:nvSpPr>
        <p:spPr>
          <a:xfrm>
            <a:off x="10737613" y="8517272"/>
            <a:ext cx="1610441" cy="276999"/>
          </a:xfrm>
          <a:prstGeom prst="rect">
            <a:avLst/>
          </a:prstGeom>
          <a:noFill/>
        </p:spPr>
        <p:txBody>
          <a:bodyPr wrap="none" rtlCol="0">
            <a:spAutoFit/>
          </a:bodyPr>
          <a:lstStyle/>
          <a:p>
            <a:r>
              <a:rPr lang="en-US" sz="1200" dirty="0">
                <a:solidFill>
                  <a:schemeClr val="accent2">
                    <a:lumMod val="75000"/>
                  </a:schemeClr>
                </a:solidFill>
              </a:rPr>
              <a:t>Imputation Techniques</a:t>
            </a:r>
          </a:p>
        </p:txBody>
      </p:sp>
      <p:sp>
        <p:nvSpPr>
          <p:cNvPr id="800" name="TextBox 799">
            <a:extLst>
              <a:ext uri="{FF2B5EF4-FFF2-40B4-BE49-F238E27FC236}">
                <a16:creationId xmlns:a16="http://schemas.microsoft.com/office/drawing/2014/main" id="{FF15EC8D-D253-3FF0-A260-0D219A8E4FBC}"/>
              </a:ext>
            </a:extLst>
          </p:cNvPr>
          <p:cNvSpPr txBox="1"/>
          <p:nvPr/>
        </p:nvSpPr>
        <p:spPr>
          <a:xfrm>
            <a:off x="10737614" y="4979030"/>
            <a:ext cx="5155169" cy="646331"/>
          </a:xfrm>
          <a:prstGeom prst="rect">
            <a:avLst/>
          </a:prstGeom>
          <a:noFill/>
        </p:spPr>
        <p:txBody>
          <a:bodyPr wrap="square" rtlCol="0">
            <a:spAutoFit/>
          </a:bodyPr>
          <a:lstStyle/>
          <a:p>
            <a:pPr marL="214323" indent="-214323">
              <a:buFont typeface="Arial" panose="020B0604020202020204" pitchFamily="34" charset="0"/>
              <a:buChar char="•"/>
            </a:pPr>
            <a:r>
              <a:rPr lang="en-US" sz="900" dirty="0"/>
              <a:t>Interested in what scenarios different imputation techniques should be used to reduce runtime without sacrificing bias, error, and other performance measures.</a:t>
            </a:r>
          </a:p>
          <a:p>
            <a:pPr marL="214323" indent="-214323">
              <a:buFont typeface="Arial" panose="020B0604020202020204" pitchFamily="34" charset="0"/>
              <a:buChar char="•"/>
            </a:pPr>
            <a:r>
              <a:rPr lang="en-US" sz="900" dirty="0"/>
              <a:t>Determine the types of missing data in the real world</a:t>
            </a:r>
          </a:p>
          <a:p>
            <a:pPr marL="214323" indent="-214323">
              <a:buFont typeface="Arial" panose="020B0604020202020204" pitchFamily="34" charset="0"/>
              <a:buChar char="•"/>
            </a:pPr>
            <a:endParaRPr lang="en-US" sz="900" dirty="0"/>
          </a:p>
        </p:txBody>
      </p:sp>
      <p:sp>
        <p:nvSpPr>
          <p:cNvPr id="801" name="テキスト ボックス 7">
            <a:extLst>
              <a:ext uri="{FF2B5EF4-FFF2-40B4-BE49-F238E27FC236}">
                <a16:creationId xmlns:a16="http://schemas.microsoft.com/office/drawing/2014/main" id="{23900E85-E1A8-BC09-FF9A-F74955CE2323}"/>
              </a:ext>
            </a:extLst>
          </p:cNvPr>
          <p:cNvSpPr txBox="1"/>
          <p:nvPr/>
        </p:nvSpPr>
        <p:spPr>
          <a:xfrm>
            <a:off x="16790430" y="2126312"/>
            <a:ext cx="5486400" cy="438582"/>
          </a:xfrm>
          <a:prstGeom prst="rect">
            <a:avLst/>
          </a:prstGeom>
          <a:solidFill>
            <a:schemeClr val="accent2"/>
          </a:solidFill>
          <a:ln>
            <a:solidFill>
              <a:schemeClr val="accent2"/>
            </a:solidFill>
          </a:ln>
        </p:spPr>
        <p:txBody>
          <a:bodyPr wrap="square" rtlCol="0">
            <a:spAutoFit/>
          </a:bodyPr>
          <a:lstStyle/>
          <a:p>
            <a:r>
              <a:rPr lang="en-US" altLang="ja-JP" sz="2250" b="1" dirty="0">
                <a:solidFill>
                  <a:schemeClr val="bg1"/>
                </a:solidFill>
                <a:latin typeface="Helvetica Neue" charset="0"/>
                <a:ea typeface="Helvetica Neue" charset="0"/>
                <a:cs typeface="Helvetica Neue" charset="0"/>
              </a:rPr>
              <a:t> </a:t>
            </a:r>
            <a:r>
              <a:rPr lang="en-US" altLang="ja-JP" sz="1650" b="1" dirty="0">
                <a:solidFill>
                  <a:schemeClr val="bg1"/>
                </a:solidFill>
                <a:latin typeface="Helvetica Neue" charset="0"/>
                <a:ea typeface="Helvetica Neue" charset="0"/>
                <a:cs typeface="Helvetica Neue" charset="0"/>
              </a:rPr>
              <a:t>INVESTIGATIONS</a:t>
            </a:r>
            <a:endParaRPr kumimoji="1" lang="ja-JP" altLang="en-US" sz="1650" b="1" dirty="0">
              <a:solidFill>
                <a:schemeClr val="bg1"/>
              </a:solidFill>
              <a:latin typeface="Helvetica Neue" charset="0"/>
              <a:ea typeface="Helvetica Neue" charset="0"/>
              <a:cs typeface="Helvetica Neue" charset="0"/>
            </a:endParaRPr>
          </a:p>
        </p:txBody>
      </p:sp>
      <p:sp>
        <p:nvSpPr>
          <p:cNvPr id="802" name="TextBox 801">
            <a:extLst>
              <a:ext uri="{FF2B5EF4-FFF2-40B4-BE49-F238E27FC236}">
                <a16:creationId xmlns:a16="http://schemas.microsoft.com/office/drawing/2014/main" id="{A6EB571F-E94E-3A89-EE7E-5869A43C9A78}"/>
              </a:ext>
            </a:extLst>
          </p:cNvPr>
          <p:cNvSpPr txBox="1"/>
          <p:nvPr/>
        </p:nvSpPr>
        <p:spPr>
          <a:xfrm>
            <a:off x="16853943" y="2600439"/>
            <a:ext cx="5359374" cy="600164"/>
          </a:xfrm>
          <a:prstGeom prst="rect">
            <a:avLst/>
          </a:prstGeom>
          <a:noFill/>
        </p:spPr>
        <p:txBody>
          <a:bodyPr wrap="square" rtlCol="0">
            <a:spAutoFit/>
          </a:bodyPr>
          <a:lstStyle/>
          <a:p>
            <a:r>
              <a:rPr lang="en-US" sz="1650" b="1" dirty="0"/>
              <a:t>1) Comparing multiple imputation under varying degrees of MCAR, MAR, MNAR</a:t>
            </a:r>
          </a:p>
        </p:txBody>
      </p:sp>
      <p:sp>
        <p:nvSpPr>
          <p:cNvPr id="803" name="TextBox 802">
            <a:extLst>
              <a:ext uri="{FF2B5EF4-FFF2-40B4-BE49-F238E27FC236}">
                <a16:creationId xmlns:a16="http://schemas.microsoft.com/office/drawing/2014/main" id="{4A395611-EB76-7BEE-6B1C-F33839C780DD}"/>
              </a:ext>
            </a:extLst>
          </p:cNvPr>
          <p:cNvSpPr txBox="1"/>
          <p:nvPr/>
        </p:nvSpPr>
        <p:spPr>
          <a:xfrm>
            <a:off x="16917479" y="8640388"/>
            <a:ext cx="5477910" cy="346249"/>
          </a:xfrm>
          <a:prstGeom prst="rect">
            <a:avLst/>
          </a:prstGeom>
          <a:noFill/>
        </p:spPr>
        <p:txBody>
          <a:bodyPr wrap="none" rtlCol="0">
            <a:spAutoFit/>
          </a:bodyPr>
          <a:lstStyle/>
          <a:p>
            <a:r>
              <a:rPr lang="en-US" sz="1650" b="1" dirty="0"/>
              <a:t>2) When Listwise Deletion Outperforms Multiple Imputation</a:t>
            </a:r>
          </a:p>
        </p:txBody>
      </p:sp>
      <p:sp>
        <p:nvSpPr>
          <p:cNvPr id="808" name="TextBox 807">
            <a:extLst>
              <a:ext uri="{FF2B5EF4-FFF2-40B4-BE49-F238E27FC236}">
                <a16:creationId xmlns:a16="http://schemas.microsoft.com/office/drawing/2014/main" id="{EE1388A2-0965-0538-5567-77409D1F0DA6}"/>
              </a:ext>
            </a:extLst>
          </p:cNvPr>
          <p:cNvSpPr txBox="1"/>
          <p:nvPr/>
        </p:nvSpPr>
        <p:spPr>
          <a:xfrm>
            <a:off x="16853944" y="3112076"/>
            <a:ext cx="1174937" cy="346249"/>
          </a:xfrm>
          <a:prstGeom prst="rect">
            <a:avLst/>
          </a:prstGeom>
          <a:noFill/>
        </p:spPr>
        <p:txBody>
          <a:bodyPr wrap="none" rtlCol="0">
            <a:spAutoFit/>
          </a:bodyPr>
          <a:lstStyle/>
          <a:p>
            <a:r>
              <a:rPr lang="en-US" sz="1650" b="1" dirty="0"/>
              <a:t>Simulation </a:t>
            </a:r>
          </a:p>
        </p:txBody>
      </p:sp>
      <p:sp>
        <p:nvSpPr>
          <p:cNvPr id="810" name="TextBox 809">
            <a:extLst>
              <a:ext uri="{FF2B5EF4-FFF2-40B4-BE49-F238E27FC236}">
                <a16:creationId xmlns:a16="http://schemas.microsoft.com/office/drawing/2014/main" id="{9B31872C-273F-5881-DD30-8739E2D6C968}"/>
              </a:ext>
            </a:extLst>
          </p:cNvPr>
          <p:cNvSpPr txBox="1"/>
          <p:nvPr/>
        </p:nvSpPr>
        <p:spPr>
          <a:xfrm>
            <a:off x="17103533" y="9035531"/>
            <a:ext cx="1737976" cy="392415"/>
          </a:xfrm>
          <a:prstGeom prst="rect">
            <a:avLst/>
          </a:prstGeom>
          <a:noFill/>
        </p:spPr>
        <p:txBody>
          <a:bodyPr wrap="none" rtlCol="0">
            <a:spAutoFit/>
          </a:bodyPr>
          <a:lstStyle/>
          <a:p>
            <a:r>
              <a:rPr lang="en-US" sz="1050" dirty="0"/>
              <a:t>Hypothesis 2a:</a:t>
            </a:r>
          </a:p>
          <a:p>
            <a:r>
              <a:rPr lang="en-US" sz="900" dirty="0"/>
              <a:t>Missing Data only in Response </a:t>
            </a:r>
            <a:r>
              <a:rPr lang="en-US" sz="900" i="1" dirty="0"/>
              <a:t>Y</a:t>
            </a:r>
            <a:r>
              <a:rPr lang="en-US" sz="900" dirty="0"/>
              <a:t>  </a:t>
            </a:r>
          </a:p>
        </p:txBody>
      </p:sp>
      <p:sp>
        <p:nvSpPr>
          <p:cNvPr id="811" name="TextBox 810">
            <a:extLst>
              <a:ext uri="{FF2B5EF4-FFF2-40B4-BE49-F238E27FC236}">
                <a16:creationId xmlns:a16="http://schemas.microsoft.com/office/drawing/2014/main" id="{1489ECAF-9B43-6FF4-B041-C06A564EDDB8}"/>
              </a:ext>
            </a:extLst>
          </p:cNvPr>
          <p:cNvSpPr txBox="1"/>
          <p:nvPr/>
        </p:nvSpPr>
        <p:spPr>
          <a:xfrm>
            <a:off x="17164523" y="9719201"/>
            <a:ext cx="797013" cy="253916"/>
          </a:xfrm>
          <a:prstGeom prst="rect">
            <a:avLst/>
          </a:prstGeom>
          <a:noFill/>
        </p:spPr>
        <p:txBody>
          <a:bodyPr wrap="none" rtlCol="0">
            <a:spAutoFit/>
          </a:bodyPr>
          <a:lstStyle/>
          <a:p>
            <a:r>
              <a:rPr lang="en-US" sz="1050" dirty="0"/>
              <a:t>Simulation </a:t>
            </a:r>
          </a:p>
        </p:txBody>
      </p:sp>
      <p:sp>
        <p:nvSpPr>
          <p:cNvPr id="812" name="TextBox 811">
            <a:extLst>
              <a:ext uri="{FF2B5EF4-FFF2-40B4-BE49-F238E27FC236}">
                <a16:creationId xmlns:a16="http://schemas.microsoft.com/office/drawing/2014/main" id="{90E3C054-9EDA-3CF8-E759-770A7E741DB7}"/>
              </a:ext>
            </a:extLst>
          </p:cNvPr>
          <p:cNvSpPr txBox="1"/>
          <p:nvPr/>
        </p:nvSpPr>
        <p:spPr>
          <a:xfrm>
            <a:off x="17175593" y="10486527"/>
            <a:ext cx="577402" cy="253916"/>
          </a:xfrm>
          <a:prstGeom prst="rect">
            <a:avLst/>
          </a:prstGeom>
          <a:noFill/>
        </p:spPr>
        <p:txBody>
          <a:bodyPr wrap="none" rtlCol="0">
            <a:spAutoFit/>
          </a:bodyPr>
          <a:lstStyle/>
          <a:p>
            <a:r>
              <a:rPr lang="en-US" sz="1050" dirty="0"/>
              <a:t>Results</a:t>
            </a:r>
          </a:p>
        </p:txBody>
      </p:sp>
      <p:sp>
        <p:nvSpPr>
          <p:cNvPr id="816" name="TextBox 815">
            <a:extLst>
              <a:ext uri="{FF2B5EF4-FFF2-40B4-BE49-F238E27FC236}">
                <a16:creationId xmlns:a16="http://schemas.microsoft.com/office/drawing/2014/main" id="{96398419-5594-B174-144C-44EC89DA800D}"/>
              </a:ext>
            </a:extLst>
          </p:cNvPr>
          <p:cNvSpPr txBox="1"/>
          <p:nvPr/>
        </p:nvSpPr>
        <p:spPr>
          <a:xfrm>
            <a:off x="18735935" y="9019382"/>
            <a:ext cx="1273985" cy="669414"/>
          </a:xfrm>
          <a:prstGeom prst="rect">
            <a:avLst/>
          </a:prstGeom>
          <a:noFill/>
        </p:spPr>
        <p:txBody>
          <a:bodyPr wrap="square" rtlCol="0">
            <a:spAutoFit/>
          </a:bodyPr>
          <a:lstStyle/>
          <a:p>
            <a:r>
              <a:rPr lang="en-US" sz="1050" dirty="0"/>
              <a:t>Hypothesis 2b:</a:t>
            </a:r>
          </a:p>
          <a:p>
            <a:r>
              <a:rPr lang="en-US" sz="900" dirty="0"/>
              <a:t>Probability of missingness doesn’t depend on </a:t>
            </a:r>
            <a:r>
              <a:rPr lang="en-US" sz="900" i="1" dirty="0"/>
              <a:t>Y</a:t>
            </a:r>
            <a:endParaRPr lang="en-US" sz="900" dirty="0"/>
          </a:p>
        </p:txBody>
      </p:sp>
      <p:sp>
        <p:nvSpPr>
          <p:cNvPr id="817" name="TextBox 816">
            <a:extLst>
              <a:ext uri="{FF2B5EF4-FFF2-40B4-BE49-F238E27FC236}">
                <a16:creationId xmlns:a16="http://schemas.microsoft.com/office/drawing/2014/main" id="{14A194AF-E87C-7B3E-625D-6CF57A4E793F}"/>
              </a:ext>
            </a:extLst>
          </p:cNvPr>
          <p:cNvSpPr txBox="1"/>
          <p:nvPr/>
        </p:nvSpPr>
        <p:spPr>
          <a:xfrm>
            <a:off x="18735938" y="9719201"/>
            <a:ext cx="797013" cy="253916"/>
          </a:xfrm>
          <a:prstGeom prst="rect">
            <a:avLst/>
          </a:prstGeom>
          <a:noFill/>
        </p:spPr>
        <p:txBody>
          <a:bodyPr wrap="none" rtlCol="0">
            <a:spAutoFit/>
          </a:bodyPr>
          <a:lstStyle/>
          <a:p>
            <a:r>
              <a:rPr lang="en-US" sz="1050" dirty="0"/>
              <a:t>Simulation </a:t>
            </a:r>
          </a:p>
        </p:txBody>
      </p:sp>
      <p:sp>
        <p:nvSpPr>
          <p:cNvPr id="818" name="TextBox 817">
            <a:extLst>
              <a:ext uri="{FF2B5EF4-FFF2-40B4-BE49-F238E27FC236}">
                <a16:creationId xmlns:a16="http://schemas.microsoft.com/office/drawing/2014/main" id="{C3D0DB7F-2543-780A-EBFB-2F8B9B8C0BF8}"/>
              </a:ext>
            </a:extLst>
          </p:cNvPr>
          <p:cNvSpPr txBox="1"/>
          <p:nvPr/>
        </p:nvSpPr>
        <p:spPr>
          <a:xfrm>
            <a:off x="18735933" y="10486527"/>
            <a:ext cx="577402" cy="253916"/>
          </a:xfrm>
          <a:prstGeom prst="rect">
            <a:avLst/>
          </a:prstGeom>
          <a:noFill/>
        </p:spPr>
        <p:txBody>
          <a:bodyPr wrap="none" rtlCol="0">
            <a:spAutoFit/>
          </a:bodyPr>
          <a:lstStyle/>
          <a:p>
            <a:r>
              <a:rPr lang="en-US" sz="1050" dirty="0"/>
              <a:t>Results</a:t>
            </a:r>
          </a:p>
        </p:txBody>
      </p:sp>
      <p:sp>
        <p:nvSpPr>
          <p:cNvPr id="819" name="TextBox 818">
            <a:extLst>
              <a:ext uri="{FF2B5EF4-FFF2-40B4-BE49-F238E27FC236}">
                <a16:creationId xmlns:a16="http://schemas.microsoft.com/office/drawing/2014/main" id="{76E9FAF0-3517-19EC-7E20-13D0B3235882}"/>
              </a:ext>
            </a:extLst>
          </p:cNvPr>
          <p:cNvSpPr txBox="1"/>
          <p:nvPr/>
        </p:nvSpPr>
        <p:spPr>
          <a:xfrm>
            <a:off x="20573855" y="8984592"/>
            <a:ext cx="1616843" cy="669414"/>
          </a:xfrm>
          <a:prstGeom prst="rect">
            <a:avLst/>
          </a:prstGeom>
          <a:noFill/>
        </p:spPr>
        <p:txBody>
          <a:bodyPr wrap="square" rtlCol="0">
            <a:spAutoFit/>
          </a:bodyPr>
          <a:lstStyle/>
          <a:p>
            <a:r>
              <a:rPr lang="en-US" sz="1050" dirty="0"/>
              <a:t>Hypothesis 2c:</a:t>
            </a:r>
          </a:p>
          <a:p>
            <a:r>
              <a:rPr lang="en-US" sz="900" dirty="0"/>
              <a:t>Data follows Logistic Regression, probability of missingness depends only on </a:t>
            </a:r>
            <a:r>
              <a:rPr lang="en-US" sz="900" i="1" dirty="0"/>
              <a:t>Y</a:t>
            </a:r>
            <a:endParaRPr lang="en-US" sz="900" dirty="0"/>
          </a:p>
        </p:txBody>
      </p:sp>
      <p:sp>
        <p:nvSpPr>
          <p:cNvPr id="820" name="TextBox 819">
            <a:extLst>
              <a:ext uri="{FF2B5EF4-FFF2-40B4-BE49-F238E27FC236}">
                <a16:creationId xmlns:a16="http://schemas.microsoft.com/office/drawing/2014/main" id="{2A8A54B7-5121-364F-8A16-1EE52FFD5764}"/>
              </a:ext>
            </a:extLst>
          </p:cNvPr>
          <p:cNvSpPr txBox="1"/>
          <p:nvPr/>
        </p:nvSpPr>
        <p:spPr>
          <a:xfrm>
            <a:off x="20573855" y="9684413"/>
            <a:ext cx="797013" cy="253916"/>
          </a:xfrm>
          <a:prstGeom prst="rect">
            <a:avLst/>
          </a:prstGeom>
          <a:noFill/>
        </p:spPr>
        <p:txBody>
          <a:bodyPr wrap="none" rtlCol="0">
            <a:spAutoFit/>
          </a:bodyPr>
          <a:lstStyle/>
          <a:p>
            <a:r>
              <a:rPr lang="en-US" sz="1050" dirty="0"/>
              <a:t>Simulation </a:t>
            </a:r>
          </a:p>
        </p:txBody>
      </p:sp>
      <p:sp>
        <p:nvSpPr>
          <p:cNvPr id="821" name="TextBox 820">
            <a:extLst>
              <a:ext uri="{FF2B5EF4-FFF2-40B4-BE49-F238E27FC236}">
                <a16:creationId xmlns:a16="http://schemas.microsoft.com/office/drawing/2014/main" id="{5526B75B-4DDF-716A-DF34-FD478A61B9E2}"/>
              </a:ext>
            </a:extLst>
          </p:cNvPr>
          <p:cNvSpPr txBox="1"/>
          <p:nvPr/>
        </p:nvSpPr>
        <p:spPr>
          <a:xfrm>
            <a:off x="20573850" y="10451738"/>
            <a:ext cx="577402" cy="253916"/>
          </a:xfrm>
          <a:prstGeom prst="rect">
            <a:avLst/>
          </a:prstGeom>
          <a:noFill/>
        </p:spPr>
        <p:txBody>
          <a:bodyPr wrap="none" rtlCol="0">
            <a:spAutoFit/>
          </a:bodyPr>
          <a:lstStyle/>
          <a:p>
            <a:r>
              <a:rPr lang="en-US" sz="1050" dirty="0"/>
              <a:t>Results</a:t>
            </a:r>
          </a:p>
        </p:txBody>
      </p:sp>
      <p:pic>
        <p:nvPicPr>
          <p:cNvPr id="12" name="Picture 11" descr="Graphical user interface, text, application, chat or text message&#10;&#10;Description automatically generated">
            <a:extLst>
              <a:ext uri="{FF2B5EF4-FFF2-40B4-BE49-F238E27FC236}">
                <a16:creationId xmlns:a16="http://schemas.microsoft.com/office/drawing/2014/main" id="{370E05A9-31AC-4F22-72EF-99CB3DD8B65F}"/>
              </a:ext>
            </a:extLst>
          </p:cNvPr>
          <p:cNvPicPr>
            <a:picLocks noChangeAspect="1"/>
          </p:cNvPicPr>
          <p:nvPr/>
        </p:nvPicPr>
        <p:blipFill rotWithShape="1">
          <a:blip r:embed="rId4"/>
          <a:srcRect l="-457" t="-577" r="35842" b="2707"/>
          <a:stretch/>
        </p:blipFill>
        <p:spPr>
          <a:xfrm>
            <a:off x="16917479" y="5491991"/>
            <a:ext cx="2519360" cy="134705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70C8A810-8018-0639-CF02-D662ADA2FCBF}"/>
              </a:ext>
            </a:extLst>
          </p:cNvPr>
          <p:cNvPicPr>
            <a:picLocks noChangeAspect="1"/>
          </p:cNvPicPr>
          <p:nvPr/>
        </p:nvPicPr>
        <p:blipFill rotWithShape="1">
          <a:blip r:embed="rId5"/>
          <a:srcRect r="39707" b="1110"/>
          <a:stretch/>
        </p:blipFill>
        <p:spPr>
          <a:xfrm>
            <a:off x="16908663" y="4810344"/>
            <a:ext cx="2501055" cy="739413"/>
          </a:xfrm>
          <a:prstGeom prst="rect">
            <a:avLst/>
          </a:prstGeom>
        </p:spPr>
      </p:pic>
      <p:pic>
        <p:nvPicPr>
          <p:cNvPr id="14" name="Picture 13" descr="A picture containing graphical user interface&#10;&#10;Description automatically generated">
            <a:extLst>
              <a:ext uri="{FF2B5EF4-FFF2-40B4-BE49-F238E27FC236}">
                <a16:creationId xmlns:a16="http://schemas.microsoft.com/office/drawing/2014/main" id="{1C97C3CE-9AC8-720B-263B-981FBD829BF3}"/>
              </a:ext>
            </a:extLst>
          </p:cNvPr>
          <p:cNvPicPr>
            <a:picLocks noChangeAspect="1"/>
          </p:cNvPicPr>
          <p:nvPr/>
        </p:nvPicPr>
        <p:blipFill rotWithShape="1">
          <a:blip r:embed="rId6"/>
          <a:srcRect r="47678" b="-494"/>
          <a:stretch/>
        </p:blipFill>
        <p:spPr>
          <a:xfrm>
            <a:off x="16917478" y="4252574"/>
            <a:ext cx="2170382" cy="665264"/>
          </a:xfrm>
          <a:prstGeom prst="rect">
            <a:avLst/>
          </a:prstGeom>
        </p:spPr>
      </p:pic>
      <p:pic>
        <p:nvPicPr>
          <p:cNvPr id="15" name="Picture 14" descr="Text&#10;&#10;Description automatically generated">
            <a:extLst>
              <a:ext uri="{FF2B5EF4-FFF2-40B4-BE49-F238E27FC236}">
                <a16:creationId xmlns:a16="http://schemas.microsoft.com/office/drawing/2014/main" id="{60EFDC8F-43FC-5D71-5C86-029BEBACEC51}"/>
              </a:ext>
            </a:extLst>
          </p:cNvPr>
          <p:cNvPicPr>
            <a:picLocks noChangeAspect="1"/>
          </p:cNvPicPr>
          <p:nvPr/>
        </p:nvPicPr>
        <p:blipFill rotWithShape="1">
          <a:blip r:embed="rId7"/>
          <a:srcRect t="1" r="33869" b="460"/>
          <a:stretch/>
        </p:blipFill>
        <p:spPr>
          <a:xfrm>
            <a:off x="16917479" y="3505109"/>
            <a:ext cx="2513510" cy="848562"/>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982BD24A-5F20-40AA-AA65-78EA2CD793C3}"/>
                  </a:ext>
                </a:extLst>
              </p:cNvPr>
              <p:cNvSpPr txBox="1"/>
              <p:nvPr/>
            </p:nvSpPr>
            <p:spPr>
              <a:xfrm>
                <a:off x="19713464" y="3413882"/>
                <a:ext cx="2056127" cy="1136721"/>
              </a:xfrm>
              <a:prstGeom prst="rect">
                <a:avLst/>
              </a:prstGeom>
              <a:noFill/>
            </p:spPr>
            <p:txBody>
              <a:bodyPr wrap="square" rtlCol="0">
                <a:spAutoFit/>
              </a:bodyPr>
              <a:lstStyle/>
              <a:p>
                <a:pPr>
                  <a:lnSpc>
                    <a:spcPct val="150000"/>
                  </a:lnSpc>
                </a:pPr>
                <a:r>
                  <a:rPr lang="en-US" sz="900" b="1" dirty="0"/>
                  <a:t>Simulate determining </a:t>
                </a:r>
                <a14:m>
                  <m:oMath xmlns:m="http://schemas.openxmlformats.org/officeDocument/2006/math">
                    <m:sSub>
                      <m:sSubPr>
                        <m:ctrlPr>
                          <a:rPr lang="en-US" sz="900" b="1" i="1">
                            <a:latin typeface="Cambria Math" panose="02040503050406030204" pitchFamily="18" charset="0"/>
                          </a:rPr>
                        </m:ctrlPr>
                      </m:sSubPr>
                      <m:e>
                        <m:r>
                          <a:rPr lang="en-US" sz="900" b="1" i="1">
                            <a:latin typeface="Cambria Math" panose="02040503050406030204" pitchFamily="18" charset="0"/>
                          </a:rPr>
                          <m:t>𝜷</m:t>
                        </m:r>
                      </m:e>
                      <m:sub>
                        <m:r>
                          <a:rPr lang="en-US" sz="900" b="1" i="1">
                            <a:latin typeface="Cambria Math" panose="02040503050406030204" pitchFamily="18" charset="0"/>
                          </a:rPr>
                          <m:t>𝟏</m:t>
                        </m:r>
                      </m:sub>
                    </m:sSub>
                    <m:r>
                      <a:rPr lang="en-US" sz="900" b="1" i="1">
                        <a:latin typeface="Cambria Math" panose="02040503050406030204" pitchFamily="18" charset="0"/>
                      </a:rPr>
                      <m:t>=</m:t>
                    </m:r>
                    <m:r>
                      <a:rPr lang="en-US" sz="900" b="1" i="1">
                        <a:latin typeface="Cambria Math" panose="02040503050406030204" pitchFamily="18" charset="0"/>
                      </a:rPr>
                      <m:t>𝟏</m:t>
                    </m:r>
                  </m:oMath>
                </a14:m>
                <a:endParaRPr lang="en-US" sz="900" b="1" dirty="0"/>
              </a:p>
              <a:p>
                <a:pPr marL="300062" lvl="1" indent="-128598">
                  <a:lnSpc>
                    <a:spcPct val="150000"/>
                  </a:lnSpc>
                  <a:buFont typeface="+mj-lt"/>
                  <a:buAutoNum type="arabicPeriod"/>
                </a:pPr>
                <a:r>
                  <a:rPr lang="en-US" sz="900" dirty="0"/>
                  <a:t>MCAR: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1,</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2,</m:t>
                        </m:r>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2</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300062" lvl="1" indent="-128598">
                  <a:lnSpc>
                    <a:spcPct val="150000"/>
                  </a:lnSpc>
                  <a:buFont typeface="+mj-lt"/>
                  <a:buAutoNum type="arabicPeriod"/>
                </a:pPr>
                <a:r>
                  <a:rPr lang="en-US" sz="900" dirty="0"/>
                  <a:t>MNAR: </a:t>
                </a:r>
                <a14:m>
                  <m:oMath xmlns:m="http://schemas.openxmlformats.org/officeDocument/2006/math">
                    <m:sSub>
                      <m:sSubPr>
                        <m:ctrlPr>
                          <a:rPr lang="en-US" sz="900" i="1">
                            <a:latin typeface="Cambria Math" panose="02040503050406030204" pitchFamily="18" charset="0"/>
                          </a:rPr>
                        </m:ctrlPr>
                      </m:sSubPr>
                      <m:e>
                        <m:r>
                          <a:rPr lang="en-US" sz="900" i="1">
                            <a:latin typeface="Cambria Math" panose="02040503050406030204" pitchFamily="18" charset="0"/>
                          </a:rPr>
                          <m:t>𝑦</m:t>
                        </m:r>
                      </m:e>
                      <m:sub>
                        <m:r>
                          <a:rPr lang="en-US" sz="900" i="1">
                            <a:latin typeface="Cambria Math" panose="02040503050406030204" pitchFamily="18" charset="0"/>
                          </a:rPr>
                          <m:t>𝑖</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𝑥</m:t>
                        </m:r>
                      </m:e>
                      <m:sub>
                        <m:r>
                          <a:rPr lang="en-US" sz="900" i="1">
                            <a:latin typeface="Cambria Math" panose="02040503050406030204" pitchFamily="18" charset="0"/>
                          </a:rPr>
                          <m:t>𝑖</m:t>
                        </m:r>
                      </m:sub>
                    </m:sSub>
                    <m:sSub>
                      <m:sSubPr>
                        <m:ctrlPr>
                          <a:rPr lang="en-US" sz="900" i="1">
                            <a:latin typeface="Cambria Math" panose="02040503050406030204" pitchFamily="18" charset="0"/>
                          </a:rPr>
                        </m:ctrlPr>
                      </m:sSubPr>
                      <m:e>
                        <m:r>
                          <a:rPr lang="en-US" sz="900" i="1">
                            <a:latin typeface="Cambria Math" panose="02040503050406030204" pitchFamily="18" charset="0"/>
                          </a:rPr>
                          <m:t>𝛽</m:t>
                        </m:r>
                      </m:e>
                      <m:sub>
                        <m:r>
                          <a:rPr lang="en-US" sz="900" i="1">
                            <a:latin typeface="Cambria Math" panose="02040503050406030204" pitchFamily="18" charset="0"/>
                          </a:rPr>
                          <m:t>1,</m:t>
                        </m:r>
                      </m:sub>
                    </m:sSub>
                    <m:r>
                      <a:rPr lang="en-US" sz="900" i="1">
                        <a:latin typeface="Cambria Math" panose="02040503050406030204" pitchFamily="18" charset="0"/>
                      </a:rPr>
                      <m:t>+</m:t>
                    </m:r>
                    <m:sSub>
                      <m:sSubPr>
                        <m:ctrlPr>
                          <a:rPr lang="en-US" sz="900" i="1">
                            <a:latin typeface="Cambria Math" panose="02040503050406030204" pitchFamily="18" charset="0"/>
                          </a:rPr>
                        </m:ctrlPr>
                      </m:sSubPr>
                      <m:e>
                        <m:r>
                          <a:rPr lang="en-US" sz="900" i="1">
                            <a:latin typeface="Cambria Math" panose="02040503050406030204" pitchFamily="18" charset="0"/>
                          </a:rPr>
                          <m:t>𝜖</m:t>
                        </m:r>
                      </m:e>
                      <m:sub>
                        <m:r>
                          <a:rPr lang="en-US" sz="900" i="1">
                            <a:latin typeface="Cambria Math" panose="02040503050406030204" pitchFamily="18" charset="0"/>
                          </a:rPr>
                          <m:t>𝑖</m:t>
                        </m:r>
                      </m:sub>
                    </m:sSub>
                  </m:oMath>
                </a14:m>
                <a:endParaRPr lang="en-US" sz="900" dirty="0"/>
              </a:p>
              <a:p>
                <a:pPr marL="128598" indent="-128598">
                  <a:lnSpc>
                    <a:spcPct val="150000"/>
                  </a:lnSpc>
                  <a:buFont typeface="+mj-lt"/>
                  <a:buAutoNum type="arabicPeriod"/>
                </a:pPr>
                <a:endParaRPr lang="en-US" sz="900" dirty="0"/>
              </a:p>
            </p:txBody>
          </p:sp>
        </mc:Choice>
        <mc:Fallback xmlns="">
          <p:sp>
            <p:nvSpPr>
              <p:cNvPr id="16" name="TextBox 15">
                <a:extLst>
                  <a:ext uri="{FF2B5EF4-FFF2-40B4-BE49-F238E27FC236}">
                    <a16:creationId xmlns:a16="http://schemas.microsoft.com/office/drawing/2014/main" id="{982BD24A-5F20-40AA-AA65-78EA2CD793C3}"/>
                  </a:ext>
                </a:extLst>
              </p:cNvPr>
              <p:cNvSpPr txBox="1">
                <a:spLocks noRot="1" noChangeAspect="1" noMove="1" noResize="1" noEditPoints="1" noAdjustHandles="1" noChangeArrowheads="1" noChangeShapeType="1" noTextEdit="1"/>
              </p:cNvSpPr>
              <p:nvPr/>
            </p:nvSpPr>
            <p:spPr>
              <a:xfrm>
                <a:off x="19713464" y="3413882"/>
                <a:ext cx="2056127" cy="1136721"/>
              </a:xfrm>
              <a:prstGeom prst="rect">
                <a:avLst/>
              </a:prstGeom>
              <a:blipFill>
                <a:blip r:embed="rId8"/>
                <a:stretch>
                  <a:fillRect/>
                </a:stretch>
              </a:blipFill>
            </p:spPr>
            <p:txBody>
              <a:bodyPr/>
              <a:lstStyle/>
              <a:p>
                <a:r>
                  <a:rPr lang="en-US">
                    <a:noFill/>
                  </a:rPr>
                  <a:t> </a:t>
                </a:r>
              </a:p>
            </p:txBody>
          </p:sp>
        </mc:Fallback>
      </mc:AlternateContent>
      <p:pic>
        <p:nvPicPr>
          <p:cNvPr id="18" name="Picture 17" descr="Text&#10;&#10;Description automatically generated with medium confidence">
            <a:extLst>
              <a:ext uri="{FF2B5EF4-FFF2-40B4-BE49-F238E27FC236}">
                <a16:creationId xmlns:a16="http://schemas.microsoft.com/office/drawing/2014/main" id="{1A29C890-5086-B6E3-B778-1466F6A17CC7}"/>
              </a:ext>
            </a:extLst>
          </p:cNvPr>
          <p:cNvPicPr>
            <a:picLocks noChangeAspect="1"/>
          </p:cNvPicPr>
          <p:nvPr/>
        </p:nvPicPr>
        <p:blipFill rotWithShape="1">
          <a:blip r:embed="rId9"/>
          <a:srcRect r="48588" b="1014"/>
          <a:stretch/>
        </p:blipFill>
        <p:spPr>
          <a:xfrm>
            <a:off x="19661432" y="4572314"/>
            <a:ext cx="2108156" cy="848562"/>
          </a:xfrm>
          <a:prstGeom prst="rect">
            <a:avLst/>
          </a:prstGeom>
        </p:spPr>
      </p:pic>
      <p:pic>
        <p:nvPicPr>
          <p:cNvPr id="20" name="Picture 19" descr="Text&#10;&#10;Description automatically generated">
            <a:extLst>
              <a:ext uri="{FF2B5EF4-FFF2-40B4-BE49-F238E27FC236}">
                <a16:creationId xmlns:a16="http://schemas.microsoft.com/office/drawing/2014/main" id="{5B72AE04-515B-AED2-B0E0-8156E8AEFCDE}"/>
              </a:ext>
            </a:extLst>
          </p:cNvPr>
          <p:cNvPicPr>
            <a:picLocks noChangeAspect="1"/>
          </p:cNvPicPr>
          <p:nvPr/>
        </p:nvPicPr>
        <p:blipFill rotWithShape="1">
          <a:blip r:embed="rId10"/>
          <a:srcRect r="18638" b="3007"/>
          <a:stretch/>
        </p:blipFill>
        <p:spPr>
          <a:xfrm>
            <a:off x="19661432" y="5558121"/>
            <a:ext cx="2519358" cy="1271532"/>
          </a:xfrm>
          <a:prstGeom prst="rect">
            <a:avLst/>
          </a:prstGeom>
        </p:spPr>
      </p:pic>
      <p:pic>
        <p:nvPicPr>
          <p:cNvPr id="24" name="Picture 23">
            <a:extLst>
              <a:ext uri="{FF2B5EF4-FFF2-40B4-BE49-F238E27FC236}">
                <a16:creationId xmlns:a16="http://schemas.microsoft.com/office/drawing/2014/main" id="{BC414047-8115-F7E9-8607-83E2E9DC6403}"/>
              </a:ext>
            </a:extLst>
          </p:cNvPr>
          <p:cNvPicPr>
            <a:picLocks noChangeAspect="1"/>
          </p:cNvPicPr>
          <p:nvPr/>
        </p:nvPicPr>
        <p:blipFill rotWithShape="1">
          <a:blip r:embed="rId11"/>
          <a:srcRect t="-9705" r="42362" b="-1"/>
          <a:stretch/>
        </p:blipFill>
        <p:spPr>
          <a:xfrm>
            <a:off x="19654503" y="4438524"/>
            <a:ext cx="2390922" cy="161967"/>
          </a:xfrm>
          <a:prstGeom prst="rect">
            <a:avLst/>
          </a:prstGeom>
        </p:spPr>
      </p:pic>
      <p:sp>
        <p:nvSpPr>
          <p:cNvPr id="25" name="正方形/長方形 17">
            <a:extLst>
              <a:ext uri="{FF2B5EF4-FFF2-40B4-BE49-F238E27FC236}">
                <a16:creationId xmlns:a16="http://schemas.microsoft.com/office/drawing/2014/main" id="{7963D427-87F0-0A08-78A3-1A7E33D109EA}"/>
              </a:ext>
            </a:extLst>
          </p:cNvPr>
          <p:cNvSpPr/>
          <p:nvPr/>
        </p:nvSpPr>
        <p:spPr>
          <a:xfrm>
            <a:off x="16877786" y="341613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sp>
        <p:nvSpPr>
          <p:cNvPr id="26" name="正方形/長方形 17">
            <a:extLst>
              <a:ext uri="{FF2B5EF4-FFF2-40B4-BE49-F238E27FC236}">
                <a16:creationId xmlns:a16="http://schemas.microsoft.com/office/drawing/2014/main" id="{54358222-7D5A-30CE-5B9C-AE624AAB2A59}"/>
              </a:ext>
            </a:extLst>
          </p:cNvPr>
          <p:cNvSpPr/>
          <p:nvPr/>
        </p:nvSpPr>
        <p:spPr>
          <a:xfrm>
            <a:off x="19584353" y="3411210"/>
            <a:ext cx="2660675" cy="350075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graphicFrame>
        <p:nvGraphicFramePr>
          <p:cNvPr id="27" name="Table 2">
            <a:extLst>
              <a:ext uri="{FF2B5EF4-FFF2-40B4-BE49-F238E27FC236}">
                <a16:creationId xmlns:a16="http://schemas.microsoft.com/office/drawing/2014/main" id="{AF15BAC0-FC08-2DCC-2B72-FA6E2A289066}"/>
              </a:ext>
            </a:extLst>
          </p:cNvPr>
          <p:cNvGraphicFramePr>
            <a:graphicFrameLocks/>
          </p:cNvGraphicFramePr>
          <p:nvPr>
            <p:extLst>
              <p:ext uri="{D42A27DB-BD31-4B8C-83A1-F6EECF244321}">
                <p14:modId xmlns:p14="http://schemas.microsoft.com/office/powerpoint/2010/main" val="2293829492"/>
              </p:ext>
            </p:extLst>
          </p:nvPr>
        </p:nvGraphicFramePr>
        <p:xfrm>
          <a:off x="17302787" y="6990203"/>
          <a:ext cx="4461690" cy="1480462"/>
        </p:xfrm>
        <a:graphic>
          <a:graphicData uri="http://schemas.openxmlformats.org/drawingml/2006/table">
            <a:tbl>
              <a:tblPr firstRow="1" bandRow="1">
                <a:tableStyleId>{5C22544A-7EE6-4342-B048-85BDC9FD1C3A}</a:tableStyleId>
              </a:tblPr>
              <a:tblGrid>
                <a:gridCol w="892338">
                  <a:extLst>
                    <a:ext uri="{9D8B030D-6E8A-4147-A177-3AD203B41FA5}">
                      <a16:colId xmlns:a16="http://schemas.microsoft.com/office/drawing/2014/main" val="2639204986"/>
                    </a:ext>
                  </a:extLst>
                </a:gridCol>
                <a:gridCol w="892338">
                  <a:extLst>
                    <a:ext uri="{9D8B030D-6E8A-4147-A177-3AD203B41FA5}">
                      <a16:colId xmlns:a16="http://schemas.microsoft.com/office/drawing/2014/main" val="2690891796"/>
                    </a:ext>
                  </a:extLst>
                </a:gridCol>
                <a:gridCol w="892338">
                  <a:extLst>
                    <a:ext uri="{9D8B030D-6E8A-4147-A177-3AD203B41FA5}">
                      <a16:colId xmlns:a16="http://schemas.microsoft.com/office/drawing/2014/main" val="3723378948"/>
                    </a:ext>
                  </a:extLst>
                </a:gridCol>
                <a:gridCol w="892338">
                  <a:extLst>
                    <a:ext uri="{9D8B030D-6E8A-4147-A177-3AD203B41FA5}">
                      <a16:colId xmlns:a16="http://schemas.microsoft.com/office/drawing/2014/main" val="1498371569"/>
                    </a:ext>
                  </a:extLst>
                </a:gridCol>
                <a:gridCol w="892338">
                  <a:extLst>
                    <a:ext uri="{9D8B030D-6E8A-4147-A177-3AD203B41FA5}">
                      <a16:colId xmlns:a16="http://schemas.microsoft.com/office/drawing/2014/main" val="889807820"/>
                    </a:ext>
                  </a:extLst>
                </a:gridCol>
              </a:tblGrid>
              <a:tr h="171450">
                <a:tc>
                  <a:txBody>
                    <a:bodyPr/>
                    <a:lstStyle/>
                    <a:p>
                      <a:endParaRPr lang="en-US" sz="9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900" dirty="0"/>
                        <a:t>Estimate</a:t>
                      </a:r>
                    </a:p>
                  </a:txBody>
                  <a:tcPr marL="34290" marR="34290" marT="17145" marB="17145"/>
                </a:tc>
                <a:tc>
                  <a:txBody>
                    <a:bodyPr/>
                    <a:lstStyle/>
                    <a:p>
                      <a:r>
                        <a:rPr lang="en-US" sz="900" dirty="0"/>
                        <a:t>PB</a:t>
                      </a:r>
                    </a:p>
                  </a:txBody>
                  <a:tcPr marL="34290" marR="34290" marT="17145" marB="17145"/>
                </a:tc>
                <a:tc>
                  <a:txBody>
                    <a:bodyPr/>
                    <a:lstStyle/>
                    <a:p>
                      <a:r>
                        <a:rPr lang="en-US" sz="900" dirty="0"/>
                        <a:t>CR</a:t>
                      </a:r>
                    </a:p>
                  </a:txBody>
                  <a:tcPr marL="34290" marR="34290" marT="17145" marB="17145"/>
                </a:tc>
                <a:tc>
                  <a:txBody>
                    <a:bodyPr/>
                    <a:lstStyle/>
                    <a:p>
                      <a:r>
                        <a:rPr lang="en-US" sz="900" dirty="0"/>
                        <a:t>AW</a:t>
                      </a:r>
                    </a:p>
                  </a:txBody>
                  <a:tcPr marL="34290" marR="34290" marT="17145" marB="17145"/>
                </a:tc>
                <a:extLst>
                  <a:ext uri="{0D108BD9-81ED-4DB2-BD59-A6C34878D82A}">
                    <a16:rowId xmlns:a16="http://schemas.microsoft.com/office/drawing/2014/main" val="1025636070"/>
                  </a:ext>
                </a:extLst>
              </a:tr>
              <a:tr h="171450">
                <a:tc>
                  <a:txBody>
                    <a:bodyPr/>
                    <a:lstStyle/>
                    <a:p>
                      <a:r>
                        <a:rPr lang="en-US" sz="900" dirty="0"/>
                        <a:t>MCAR</a:t>
                      </a:r>
                    </a:p>
                  </a:txBody>
                  <a:tcPr marL="34290" marR="34290" marT="17145" marB="17145">
                    <a:solidFill>
                      <a:schemeClr val="accent2"/>
                    </a:solidFill>
                  </a:tcPr>
                </a:tc>
                <a:tc>
                  <a:txBody>
                    <a:bodyPr/>
                    <a:lstStyle/>
                    <a:p>
                      <a:r>
                        <a:rPr lang="en-US" sz="900" dirty="0"/>
                        <a:t>0.9779</a:t>
                      </a:r>
                    </a:p>
                  </a:txBody>
                  <a:tcPr marL="34290" marR="34290" marT="17145" marB="17145"/>
                </a:tc>
                <a:tc>
                  <a:txBody>
                    <a:bodyPr/>
                    <a:lstStyle/>
                    <a:p>
                      <a:r>
                        <a:rPr lang="en-US" sz="900" dirty="0"/>
                        <a:t>2.209</a:t>
                      </a:r>
                    </a:p>
                  </a:txBody>
                  <a:tcPr marL="34290" marR="34290" marT="17145" marB="17145"/>
                </a:tc>
                <a:tc>
                  <a:txBody>
                    <a:bodyPr/>
                    <a:lstStyle/>
                    <a:p>
                      <a:r>
                        <a:rPr lang="en-US" sz="900" dirty="0"/>
                        <a:t>0.97</a:t>
                      </a:r>
                    </a:p>
                  </a:txBody>
                  <a:tcPr marL="34290" marR="34290" marT="17145" marB="17145"/>
                </a:tc>
                <a:tc>
                  <a:txBody>
                    <a:bodyPr/>
                    <a:lstStyle/>
                    <a:p>
                      <a:r>
                        <a:rPr lang="en-US" sz="900" dirty="0"/>
                        <a:t>0.102</a:t>
                      </a:r>
                    </a:p>
                  </a:txBody>
                  <a:tcPr marL="34290" marR="34290" marT="17145" marB="17145"/>
                </a:tc>
                <a:extLst>
                  <a:ext uri="{0D108BD9-81ED-4DB2-BD59-A6C34878D82A}">
                    <a16:rowId xmlns:a16="http://schemas.microsoft.com/office/drawing/2014/main" val="2450062889"/>
                  </a:ext>
                </a:extLst>
              </a:tr>
              <a:tr h="171450">
                <a:tc>
                  <a:txBody>
                    <a:bodyPr/>
                    <a:lstStyle/>
                    <a:p>
                      <a:r>
                        <a:rPr lang="en-US" sz="900" dirty="0"/>
                        <a:t>MAR-light</a:t>
                      </a:r>
                    </a:p>
                  </a:txBody>
                  <a:tcPr marL="34290" marR="34290" marT="17145" marB="17145">
                    <a:solidFill>
                      <a:schemeClr val="accent2"/>
                    </a:solidFill>
                  </a:tcPr>
                </a:tc>
                <a:tc>
                  <a:txBody>
                    <a:bodyPr/>
                    <a:lstStyle/>
                    <a:p>
                      <a:r>
                        <a:rPr lang="en-US" sz="900" dirty="0"/>
                        <a:t>0.9768</a:t>
                      </a:r>
                    </a:p>
                  </a:txBody>
                  <a:tcPr marL="34290" marR="34290" marT="17145" marB="17145"/>
                </a:tc>
                <a:tc>
                  <a:txBody>
                    <a:bodyPr/>
                    <a:lstStyle/>
                    <a:p>
                      <a:r>
                        <a:rPr lang="en-US" sz="900" dirty="0"/>
                        <a:t>2.315</a:t>
                      </a:r>
                    </a:p>
                  </a:txBody>
                  <a:tcPr marL="34290" marR="34290" marT="17145" marB="17145"/>
                </a:tc>
                <a:tc>
                  <a:txBody>
                    <a:bodyPr/>
                    <a:lstStyle/>
                    <a:p>
                      <a:r>
                        <a:rPr lang="en-US" sz="900" dirty="0"/>
                        <a:t>0.91</a:t>
                      </a:r>
                    </a:p>
                  </a:txBody>
                  <a:tcPr marL="34290" marR="34290" marT="17145" marB="17145"/>
                </a:tc>
                <a:tc>
                  <a:txBody>
                    <a:bodyPr/>
                    <a:lstStyle/>
                    <a:p>
                      <a:r>
                        <a:rPr lang="en-US" sz="900" dirty="0"/>
                        <a:t>0.108</a:t>
                      </a:r>
                    </a:p>
                  </a:txBody>
                  <a:tcPr marL="34290" marR="34290" marT="17145" marB="17145"/>
                </a:tc>
                <a:extLst>
                  <a:ext uri="{0D108BD9-81ED-4DB2-BD59-A6C34878D82A}">
                    <a16:rowId xmlns:a16="http://schemas.microsoft.com/office/drawing/2014/main" val="106183214"/>
                  </a:ext>
                </a:extLst>
              </a:tr>
              <a:tr h="225881">
                <a:tc>
                  <a:txBody>
                    <a:bodyPr/>
                    <a:lstStyle/>
                    <a:p>
                      <a:r>
                        <a:rPr lang="en-US" sz="900" dirty="0"/>
                        <a:t>MAR-moderate</a:t>
                      </a:r>
                    </a:p>
                  </a:txBody>
                  <a:tcPr marL="34290" marR="34290" marT="17145" marB="17145">
                    <a:solidFill>
                      <a:schemeClr val="accent2"/>
                    </a:solidFill>
                  </a:tcPr>
                </a:tc>
                <a:tc>
                  <a:txBody>
                    <a:bodyPr/>
                    <a:lstStyle/>
                    <a:p>
                      <a:r>
                        <a:rPr lang="en-US" sz="900" dirty="0"/>
                        <a:t>0.9799</a:t>
                      </a:r>
                    </a:p>
                  </a:txBody>
                  <a:tcPr marL="34290" marR="34290" marT="17145" marB="17145"/>
                </a:tc>
                <a:tc>
                  <a:txBody>
                    <a:bodyPr/>
                    <a:lstStyle/>
                    <a:p>
                      <a:r>
                        <a:rPr lang="en-US" sz="900" dirty="0"/>
                        <a:t>2.011</a:t>
                      </a:r>
                    </a:p>
                  </a:txBody>
                  <a:tcPr marL="34290" marR="34290" marT="17145" marB="17145"/>
                </a:tc>
                <a:tc>
                  <a:txBody>
                    <a:bodyPr/>
                    <a:lstStyle/>
                    <a:p>
                      <a:r>
                        <a:rPr lang="en-US" sz="900" dirty="0"/>
                        <a:t>0.91</a:t>
                      </a:r>
                    </a:p>
                  </a:txBody>
                  <a:tcPr marL="34290" marR="34290" marT="17145" marB="17145"/>
                </a:tc>
                <a:tc>
                  <a:txBody>
                    <a:bodyPr/>
                    <a:lstStyle/>
                    <a:p>
                      <a:r>
                        <a:rPr lang="en-US" sz="900" dirty="0"/>
                        <a:t>0.095</a:t>
                      </a:r>
                    </a:p>
                  </a:txBody>
                  <a:tcPr marL="34290" marR="34290" marT="17145" marB="17145"/>
                </a:tc>
                <a:extLst>
                  <a:ext uri="{0D108BD9-81ED-4DB2-BD59-A6C34878D82A}">
                    <a16:rowId xmlns:a16="http://schemas.microsoft.com/office/drawing/2014/main" val="2167119470"/>
                  </a:ext>
                </a:extLst>
              </a:tr>
              <a:tr h="171450">
                <a:tc>
                  <a:txBody>
                    <a:bodyPr/>
                    <a:lstStyle/>
                    <a:p>
                      <a:r>
                        <a:rPr lang="en-US" sz="900" dirty="0"/>
                        <a:t>MAR-heavy</a:t>
                      </a:r>
                    </a:p>
                  </a:txBody>
                  <a:tcPr marL="34290" marR="34290" marT="17145" marB="17145">
                    <a:solidFill>
                      <a:schemeClr val="accent2"/>
                    </a:solidFill>
                  </a:tcPr>
                </a:tc>
                <a:tc>
                  <a:txBody>
                    <a:bodyPr/>
                    <a:lstStyle/>
                    <a:p>
                      <a:r>
                        <a:rPr lang="en-US" sz="900" dirty="0"/>
                        <a:t>0.9841</a:t>
                      </a:r>
                    </a:p>
                  </a:txBody>
                  <a:tcPr marL="34290" marR="34290" marT="17145" marB="17145"/>
                </a:tc>
                <a:tc>
                  <a:txBody>
                    <a:bodyPr/>
                    <a:lstStyle/>
                    <a:p>
                      <a:r>
                        <a:rPr lang="en-US" sz="900" dirty="0"/>
                        <a:t>1.588</a:t>
                      </a:r>
                    </a:p>
                  </a:txBody>
                  <a:tcPr marL="34290" marR="34290" marT="17145" marB="17145"/>
                </a:tc>
                <a:tc>
                  <a:txBody>
                    <a:bodyPr/>
                    <a:lstStyle/>
                    <a:p>
                      <a:r>
                        <a:rPr lang="en-US" sz="900" dirty="0"/>
                        <a:t>0.90</a:t>
                      </a:r>
                    </a:p>
                  </a:txBody>
                  <a:tcPr marL="34290" marR="34290" marT="17145" marB="17145"/>
                </a:tc>
                <a:tc>
                  <a:txBody>
                    <a:bodyPr/>
                    <a:lstStyle/>
                    <a:p>
                      <a:r>
                        <a:rPr lang="en-US" sz="900" dirty="0"/>
                        <a:t>0.082</a:t>
                      </a:r>
                    </a:p>
                  </a:txBody>
                  <a:tcPr marL="34290" marR="34290" marT="17145" marB="17145"/>
                </a:tc>
                <a:extLst>
                  <a:ext uri="{0D108BD9-81ED-4DB2-BD59-A6C34878D82A}">
                    <a16:rowId xmlns:a16="http://schemas.microsoft.com/office/drawing/2014/main" val="4197118472"/>
                  </a:ext>
                </a:extLst>
              </a:tr>
              <a:tr h="171450">
                <a:tc>
                  <a:txBody>
                    <a:bodyPr/>
                    <a:lstStyle/>
                    <a:p>
                      <a:r>
                        <a:rPr lang="en-US" sz="900" dirty="0"/>
                        <a:t>MNAR-light</a:t>
                      </a:r>
                    </a:p>
                  </a:txBody>
                  <a:tcPr marL="34290" marR="34290" marT="17145" marB="17145">
                    <a:solidFill>
                      <a:schemeClr val="accent2"/>
                    </a:solidFill>
                  </a:tcPr>
                </a:tc>
                <a:tc>
                  <a:txBody>
                    <a:bodyPr/>
                    <a:lstStyle/>
                    <a:p>
                      <a:r>
                        <a:rPr lang="en-US" sz="900" dirty="0"/>
                        <a:t>1.0174</a:t>
                      </a:r>
                    </a:p>
                  </a:txBody>
                  <a:tcPr marL="34290" marR="34290" marT="17145" marB="17145"/>
                </a:tc>
                <a:tc>
                  <a:txBody>
                    <a:bodyPr/>
                    <a:lstStyle/>
                    <a:p>
                      <a:r>
                        <a:rPr lang="en-US" sz="900" dirty="0"/>
                        <a:t>1.740</a:t>
                      </a:r>
                    </a:p>
                  </a:txBody>
                  <a:tcPr marL="34290" marR="34290" marT="17145" marB="17145"/>
                </a:tc>
                <a:tc>
                  <a:txBody>
                    <a:bodyPr/>
                    <a:lstStyle/>
                    <a:p>
                      <a:r>
                        <a:rPr lang="en-US" sz="900" dirty="0"/>
                        <a:t>0.96</a:t>
                      </a:r>
                    </a:p>
                  </a:txBody>
                  <a:tcPr marL="34290" marR="34290" marT="17145" marB="17145"/>
                </a:tc>
                <a:tc>
                  <a:txBody>
                    <a:bodyPr/>
                    <a:lstStyle/>
                    <a:p>
                      <a:r>
                        <a:rPr lang="en-US" sz="900" dirty="0"/>
                        <a:t>0.306</a:t>
                      </a:r>
                    </a:p>
                  </a:txBody>
                  <a:tcPr marL="34290" marR="34290" marT="17145" marB="17145"/>
                </a:tc>
                <a:extLst>
                  <a:ext uri="{0D108BD9-81ED-4DB2-BD59-A6C34878D82A}">
                    <a16:rowId xmlns:a16="http://schemas.microsoft.com/office/drawing/2014/main" val="4122388607"/>
                  </a:ext>
                </a:extLst>
              </a:tr>
              <a:tr h="225881">
                <a:tc>
                  <a:txBody>
                    <a:bodyPr/>
                    <a:lstStyle/>
                    <a:p>
                      <a:r>
                        <a:rPr lang="en-US" sz="900" dirty="0"/>
                        <a:t>MNAR-moderate</a:t>
                      </a:r>
                    </a:p>
                  </a:txBody>
                  <a:tcPr marL="34290" marR="34290" marT="17145" marB="17145">
                    <a:solidFill>
                      <a:schemeClr val="accent2"/>
                    </a:solidFill>
                  </a:tcPr>
                </a:tc>
                <a:tc>
                  <a:txBody>
                    <a:bodyPr/>
                    <a:lstStyle/>
                    <a:p>
                      <a:r>
                        <a:rPr lang="en-US" sz="900" dirty="0"/>
                        <a:t>1.0262</a:t>
                      </a:r>
                    </a:p>
                  </a:txBody>
                  <a:tcPr marL="34290" marR="34290" marT="17145" marB="17145"/>
                </a:tc>
                <a:tc>
                  <a:txBody>
                    <a:bodyPr/>
                    <a:lstStyle/>
                    <a:p>
                      <a:r>
                        <a:rPr lang="en-US" sz="900" dirty="0"/>
                        <a:t>2.615</a:t>
                      </a:r>
                    </a:p>
                  </a:txBody>
                  <a:tcPr marL="34290" marR="34290" marT="17145" marB="17145"/>
                </a:tc>
                <a:tc>
                  <a:txBody>
                    <a:bodyPr/>
                    <a:lstStyle/>
                    <a:p>
                      <a:r>
                        <a:rPr lang="en-US" sz="900" dirty="0"/>
                        <a:t>0.95</a:t>
                      </a:r>
                    </a:p>
                  </a:txBody>
                  <a:tcPr marL="34290" marR="34290" marT="17145" marB="17145"/>
                </a:tc>
                <a:tc>
                  <a:txBody>
                    <a:bodyPr/>
                    <a:lstStyle/>
                    <a:p>
                      <a:r>
                        <a:rPr lang="en-US" sz="900" dirty="0"/>
                        <a:t>0.331</a:t>
                      </a:r>
                    </a:p>
                  </a:txBody>
                  <a:tcPr marL="34290" marR="34290" marT="17145" marB="17145"/>
                </a:tc>
                <a:extLst>
                  <a:ext uri="{0D108BD9-81ED-4DB2-BD59-A6C34878D82A}">
                    <a16:rowId xmlns:a16="http://schemas.microsoft.com/office/drawing/2014/main" val="1306177704"/>
                  </a:ext>
                </a:extLst>
              </a:tr>
              <a:tr h="171450">
                <a:tc>
                  <a:txBody>
                    <a:bodyPr/>
                    <a:lstStyle/>
                    <a:p>
                      <a:r>
                        <a:rPr lang="en-US" sz="900" dirty="0"/>
                        <a:t>MNAR-heavy</a:t>
                      </a:r>
                    </a:p>
                  </a:txBody>
                  <a:tcPr marL="34290" marR="34290" marT="17145" marB="17145">
                    <a:solidFill>
                      <a:schemeClr val="accent2"/>
                    </a:solidFill>
                  </a:tcPr>
                </a:tc>
                <a:tc>
                  <a:txBody>
                    <a:bodyPr/>
                    <a:lstStyle/>
                    <a:p>
                      <a:r>
                        <a:rPr lang="en-US" sz="900" dirty="0"/>
                        <a:t>1.0485</a:t>
                      </a:r>
                    </a:p>
                  </a:txBody>
                  <a:tcPr marL="34290" marR="34290" marT="17145" marB="17145"/>
                </a:tc>
                <a:tc>
                  <a:txBody>
                    <a:bodyPr/>
                    <a:lstStyle/>
                    <a:p>
                      <a:r>
                        <a:rPr lang="en-US" sz="900" dirty="0"/>
                        <a:t>4.853</a:t>
                      </a:r>
                    </a:p>
                  </a:txBody>
                  <a:tcPr marL="34290" marR="34290" marT="17145" marB="17145"/>
                </a:tc>
                <a:tc>
                  <a:txBody>
                    <a:bodyPr/>
                    <a:lstStyle/>
                    <a:p>
                      <a:r>
                        <a:rPr lang="en-US" sz="900" dirty="0"/>
                        <a:t>0.88</a:t>
                      </a:r>
                    </a:p>
                  </a:txBody>
                  <a:tcPr marL="34290" marR="34290" marT="17145" marB="17145"/>
                </a:tc>
                <a:tc>
                  <a:txBody>
                    <a:bodyPr/>
                    <a:lstStyle/>
                    <a:p>
                      <a:r>
                        <a:rPr lang="en-US" sz="900" dirty="0"/>
                        <a:t>0.388</a:t>
                      </a:r>
                    </a:p>
                  </a:txBody>
                  <a:tcPr marL="34290" marR="34290" marT="17145" marB="17145"/>
                </a:tc>
                <a:extLst>
                  <a:ext uri="{0D108BD9-81ED-4DB2-BD59-A6C34878D82A}">
                    <a16:rowId xmlns:a16="http://schemas.microsoft.com/office/drawing/2014/main" val="4228847266"/>
                  </a:ext>
                </a:extLst>
              </a:tr>
            </a:tbl>
          </a:graphicData>
        </a:graphic>
      </p:graphicFrame>
      <p:sp>
        <p:nvSpPr>
          <p:cNvPr id="29" name="正方形/長方形 17">
            <a:extLst>
              <a:ext uri="{FF2B5EF4-FFF2-40B4-BE49-F238E27FC236}">
                <a16:creationId xmlns:a16="http://schemas.microsoft.com/office/drawing/2014/main" id="{3FB023C2-9525-8AE2-37A3-16B9BAC2F6A1}"/>
              </a:ext>
            </a:extLst>
          </p:cNvPr>
          <p:cNvSpPr/>
          <p:nvPr/>
        </p:nvSpPr>
        <p:spPr>
          <a:xfrm>
            <a:off x="16891550" y="6961185"/>
            <a:ext cx="5353476" cy="1542261"/>
          </a:xfrm>
          <a:prstGeom prst="rect">
            <a:avLst/>
          </a:prstGeom>
          <a:noFill/>
          <a:ln w="34925">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sz="675"/>
          </a:p>
        </p:txBody>
      </p:sp>
      <p:pic>
        <p:nvPicPr>
          <p:cNvPr id="30" name="Picture 29">
            <a:extLst>
              <a:ext uri="{FF2B5EF4-FFF2-40B4-BE49-F238E27FC236}">
                <a16:creationId xmlns:a16="http://schemas.microsoft.com/office/drawing/2014/main" id="{1C5CA847-2564-29CD-E96B-739636B52E38}"/>
              </a:ext>
            </a:extLst>
          </p:cNvPr>
          <p:cNvPicPr>
            <a:picLocks noChangeAspect="1"/>
          </p:cNvPicPr>
          <p:nvPr/>
        </p:nvPicPr>
        <p:blipFill>
          <a:blip r:embed="rId12"/>
          <a:stretch>
            <a:fillRect/>
          </a:stretch>
        </p:blipFill>
        <p:spPr>
          <a:xfrm>
            <a:off x="10926286" y="9043099"/>
            <a:ext cx="4728182" cy="1525961"/>
          </a:xfrm>
          <a:prstGeom prst="rect">
            <a:avLst/>
          </a:prstGeom>
        </p:spPr>
      </p:pic>
      <p:pic>
        <p:nvPicPr>
          <p:cNvPr id="31" name="Picture 30">
            <a:extLst>
              <a:ext uri="{FF2B5EF4-FFF2-40B4-BE49-F238E27FC236}">
                <a16:creationId xmlns:a16="http://schemas.microsoft.com/office/drawing/2014/main" id="{8E86B1E7-073F-88EF-9600-A0CB2055351A}"/>
              </a:ext>
            </a:extLst>
          </p:cNvPr>
          <p:cNvPicPr>
            <a:picLocks noChangeAspect="1"/>
          </p:cNvPicPr>
          <p:nvPr/>
        </p:nvPicPr>
        <p:blipFill>
          <a:blip r:embed="rId13"/>
          <a:stretch>
            <a:fillRect/>
          </a:stretch>
        </p:blipFill>
        <p:spPr>
          <a:xfrm>
            <a:off x="11421780" y="11365562"/>
            <a:ext cx="3048000" cy="1824038"/>
          </a:xfrm>
          <a:prstGeom prst="rect">
            <a:avLst/>
          </a:prstGeom>
        </p:spPr>
      </p:pic>
      <p:sp>
        <p:nvSpPr>
          <p:cNvPr id="32" name="TextBox 31">
            <a:extLst>
              <a:ext uri="{FF2B5EF4-FFF2-40B4-BE49-F238E27FC236}">
                <a16:creationId xmlns:a16="http://schemas.microsoft.com/office/drawing/2014/main" id="{62D8DFF1-8AF7-DAE3-54E7-3A1E44DA18DF}"/>
              </a:ext>
            </a:extLst>
          </p:cNvPr>
          <p:cNvSpPr txBox="1"/>
          <p:nvPr/>
        </p:nvSpPr>
        <p:spPr>
          <a:xfrm>
            <a:off x="14000153" y="11575455"/>
            <a:ext cx="282450" cy="196208"/>
          </a:xfrm>
          <a:prstGeom prst="rect">
            <a:avLst/>
          </a:prstGeom>
          <a:noFill/>
        </p:spPr>
        <p:txBody>
          <a:bodyPr wrap="none" rtlCol="0">
            <a:spAutoFit/>
          </a:bodyPr>
          <a:lstStyle/>
          <a:p>
            <a:r>
              <a:rPr lang="en-US" sz="675" dirty="0"/>
              <a:t>[1]</a:t>
            </a:r>
          </a:p>
        </p:txBody>
      </p:sp>
    </p:spTree>
    <p:extLst>
      <p:ext uri="{BB962C8B-B14F-4D97-AF65-F5344CB8AC3E}">
        <p14:creationId xmlns:p14="http://schemas.microsoft.com/office/powerpoint/2010/main" val="14030764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EDC037-4E54-CDD0-A47F-848D9EC091E2}"/>
              </a:ext>
            </a:extLst>
          </p:cNvPr>
          <p:cNvSpPr>
            <a:spLocks noGrp="1"/>
          </p:cNvSpPr>
          <p:nvPr>
            <p:ph type="title"/>
          </p:nvPr>
        </p:nvSpPr>
        <p:spPr/>
        <p:txBody>
          <a:bodyPr/>
          <a:lstStyle/>
          <a:p>
            <a:endParaRPr lang="en-US"/>
          </a:p>
        </p:txBody>
      </p:sp>
      <p:graphicFrame>
        <p:nvGraphicFramePr>
          <p:cNvPr id="4" name="Table 2">
            <a:extLst>
              <a:ext uri="{FF2B5EF4-FFF2-40B4-BE49-F238E27FC236}">
                <a16:creationId xmlns:a16="http://schemas.microsoft.com/office/drawing/2014/main" id="{629D417F-46F1-03AB-EACD-F28E949E6A9B}"/>
              </a:ext>
            </a:extLst>
          </p:cNvPr>
          <p:cNvGraphicFramePr>
            <a:graphicFrameLocks noGrp="1"/>
          </p:cNvGraphicFramePr>
          <p:nvPr>
            <p:ph idx="1"/>
            <p:extLst>
              <p:ext uri="{D42A27DB-BD31-4B8C-83A1-F6EECF244321}">
                <p14:modId xmlns:p14="http://schemas.microsoft.com/office/powerpoint/2010/main" val="1316901754"/>
              </p:ext>
            </p:extLst>
          </p:nvPr>
        </p:nvGraphicFramePr>
        <p:xfrm>
          <a:off x="16757689" y="8566969"/>
          <a:ext cx="5244780" cy="3684862"/>
        </p:xfrm>
        <a:graphic>
          <a:graphicData uri="http://schemas.openxmlformats.org/drawingml/2006/table">
            <a:tbl>
              <a:tblPr firstRow="1" bandRow="1">
                <a:tableStyleId>{5C22544A-7EE6-4342-B048-85BDC9FD1C3A}</a:tableStyleId>
              </a:tblPr>
              <a:tblGrid>
                <a:gridCol w="1048956">
                  <a:extLst>
                    <a:ext uri="{9D8B030D-6E8A-4147-A177-3AD203B41FA5}">
                      <a16:colId xmlns:a16="http://schemas.microsoft.com/office/drawing/2014/main" val="2639204986"/>
                    </a:ext>
                  </a:extLst>
                </a:gridCol>
                <a:gridCol w="1048956">
                  <a:extLst>
                    <a:ext uri="{9D8B030D-6E8A-4147-A177-3AD203B41FA5}">
                      <a16:colId xmlns:a16="http://schemas.microsoft.com/office/drawing/2014/main" val="2690891796"/>
                    </a:ext>
                  </a:extLst>
                </a:gridCol>
                <a:gridCol w="1048956">
                  <a:extLst>
                    <a:ext uri="{9D8B030D-6E8A-4147-A177-3AD203B41FA5}">
                      <a16:colId xmlns:a16="http://schemas.microsoft.com/office/drawing/2014/main" val="3723378948"/>
                    </a:ext>
                  </a:extLst>
                </a:gridCol>
                <a:gridCol w="1048956">
                  <a:extLst>
                    <a:ext uri="{9D8B030D-6E8A-4147-A177-3AD203B41FA5}">
                      <a16:colId xmlns:a16="http://schemas.microsoft.com/office/drawing/2014/main" val="1498371569"/>
                    </a:ext>
                  </a:extLst>
                </a:gridCol>
                <a:gridCol w="1048956">
                  <a:extLst>
                    <a:ext uri="{9D8B030D-6E8A-4147-A177-3AD203B41FA5}">
                      <a16:colId xmlns:a16="http://schemas.microsoft.com/office/drawing/2014/main" val="889807820"/>
                    </a:ext>
                  </a:extLst>
                </a:gridCol>
              </a:tblGrid>
              <a:tr h="314621">
                <a:tc>
                  <a:txBody>
                    <a:bodyPr/>
                    <a:lstStyle/>
                    <a:p>
                      <a:endParaRPr lang="en-US" sz="1700" dirty="0"/>
                    </a:p>
                  </a:txBody>
                  <a:tcPr marL="34290" marR="34290" marT="17145" marB="17145">
                    <a:lnTlToBr w="12700" cap="flat" cmpd="sng" algn="ctr">
                      <a:solidFill>
                        <a:schemeClr val="tx1"/>
                      </a:solidFill>
                      <a:prstDash val="solid"/>
                      <a:round/>
                      <a:headEnd type="none" w="med" len="med"/>
                      <a:tailEnd type="none" w="med" len="med"/>
                    </a:lnTlToBr>
                    <a:solidFill>
                      <a:schemeClr val="tx2"/>
                    </a:solidFill>
                  </a:tcPr>
                </a:tc>
                <a:tc>
                  <a:txBody>
                    <a:bodyPr/>
                    <a:lstStyle/>
                    <a:p>
                      <a:r>
                        <a:rPr lang="en-US" sz="1700" dirty="0"/>
                        <a:t>Estimate</a:t>
                      </a:r>
                    </a:p>
                  </a:txBody>
                  <a:tcPr marL="34290" marR="34290" marT="17145" marB="17145"/>
                </a:tc>
                <a:tc>
                  <a:txBody>
                    <a:bodyPr/>
                    <a:lstStyle/>
                    <a:p>
                      <a:r>
                        <a:rPr lang="en-US" sz="1700" dirty="0"/>
                        <a:t>PB</a:t>
                      </a:r>
                    </a:p>
                  </a:txBody>
                  <a:tcPr marL="34290" marR="34290" marT="17145" marB="17145"/>
                </a:tc>
                <a:tc>
                  <a:txBody>
                    <a:bodyPr/>
                    <a:lstStyle/>
                    <a:p>
                      <a:r>
                        <a:rPr lang="en-US" sz="1700" dirty="0"/>
                        <a:t>CR</a:t>
                      </a:r>
                    </a:p>
                  </a:txBody>
                  <a:tcPr marL="34290" marR="34290" marT="17145" marB="17145"/>
                </a:tc>
                <a:tc>
                  <a:txBody>
                    <a:bodyPr/>
                    <a:lstStyle/>
                    <a:p>
                      <a:r>
                        <a:rPr lang="en-US" sz="1700" dirty="0"/>
                        <a:t>AW</a:t>
                      </a:r>
                    </a:p>
                  </a:txBody>
                  <a:tcPr marL="34290" marR="34290" marT="17145" marB="17145"/>
                </a:tc>
                <a:extLst>
                  <a:ext uri="{0D108BD9-81ED-4DB2-BD59-A6C34878D82A}">
                    <a16:rowId xmlns:a16="http://schemas.microsoft.com/office/drawing/2014/main" val="1025636070"/>
                  </a:ext>
                </a:extLst>
              </a:tr>
              <a:tr h="293370">
                <a:tc>
                  <a:txBody>
                    <a:bodyPr/>
                    <a:lstStyle/>
                    <a:p>
                      <a:r>
                        <a:rPr lang="en-US" sz="1700" dirty="0"/>
                        <a:t>MCAR</a:t>
                      </a:r>
                    </a:p>
                  </a:txBody>
                  <a:tcPr marL="34290" marR="34290" marT="17145" marB="17145">
                    <a:solidFill>
                      <a:schemeClr val="accent2"/>
                    </a:solidFill>
                  </a:tcPr>
                </a:tc>
                <a:tc>
                  <a:txBody>
                    <a:bodyPr/>
                    <a:lstStyle/>
                    <a:p>
                      <a:r>
                        <a:rPr lang="en-US" sz="1700" dirty="0"/>
                        <a:t>0.9779</a:t>
                      </a:r>
                    </a:p>
                  </a:txBody>
                  <a:tcPr marL="34290" marR="34290" marT="17145" marB="17145"/>
                </a:tc>
                <a:tc>
                  <a:txBody>
                    <a:bodyPr/>
                    <a:lstStyle/>
                    <a:p>
                      <a:r>
                        <a:rPr lang="en-US" sz="1700" dirty="0"/>
                        <a:t>2.209</a:t>
                      </a:r>
                    </a:p>
                  </a:txBody>
                  <a:tcPr marL="34290" marR="34290" marT="17145" marB="17145"/>
                </a:tc>
                <a:tc>
                  <a:txBody>
                    <a:bodyPr/>
                    <a:lstStyle/>
                    <a:p>
                      <a:r>
                        <a:rPr lang="en-US" sz="1700" dirty="0"/>
                        <a:t>0.97</a:t>
                      </a:r>
                    </a:p>
                  </a:txBody>
                  <a:tcPr marL="34290" marR="34290" marT="17145" marB="17145"/>
                </a:tc>
                <a:tc>
                  <a:txBody>
                    <a:bodyPr/>
                    <a:lstStyle/>
                    <a:p>
                      <a:r>
                        <a:rPr lang="en-US" sz="1700" dirty="0"/>
                        <a:t>0.102</a:t>
                      </a:r>
                    </a:p>
                  </a:txBody>
                  <a:tcPr marL="34290" marR="34290" marT="17145" marB="17145"/>
                </a:tc>
                <a:extLst>
                  <a:ext uri="{0D108BD9-81ED-4DB2-BD59-A6C34878D82A}">
                    <a16:rowId xmlns:a16="http://schemas.microsoft.com/office/drawing/2014/main" val="2450062889"/>
                  </a:ext>
                </a:extLst>
              </a:tr>
              <a:tr h="314621">
                <a:tc>
                  <a:txBody>
                    <a:bodyPr/>
                    <a:lstStyle/>
                    <a:p>
                      <a:r>
                        <a:rPr lang="en-US" sz="1700" dirty="0"/>
                        <a:t>MAR-light</a:t>
                      </a:r>
                    </a:p>
                  </a:txBody>
                  <a:tcPr marL="34290" marR="34290" marT="17145" marB="17145">
                    <a:solidFill>
                      <a:schemeClr val="accent2"/>
                    </a:solidFill>
                  </a:tcPr>
                </a:tc>
                <a:tc>
                  <a:txBody>
                    <a:bodyPr/>
                    <a:lstStyle/>
                    <a:p>
                      <a:r>
                        <a:rPr lang="en-US" sz="1700" dirty="0"/>
                        <a:t>0.9768</a:t>
                      </a:r>
                    </a:p>
                  </a:txBody>
                  <a:tcPr marL="34290" marR="34290" marT="17145" marB="17145"/>
                </a:tc>
                <a:tc>
                  <a:txBody>
                    <a:bodyPr/>
                    <a:lstStyle/>
                    <a:p>
                      <a:r>
                        <a:rPr lang="en-US" sz="1700" dirty="0"/>
                        <a:t>2.315</a:t>
                      </a:r>
                    </a:p>
                  </a:txBody>
                  <a:tcPr marL="34290" marR="34290" marT="17145" marB="17145"/>
                </a:tc>
                <a:tc>
                  <a:txBody>
                    <a:bodyPr/>
                    <a:lstStyle/>
                    <a:p>
                      <a:r>
                        <a:rPr lang="en-US" sz="1700" dirty="0"/>
                        <a:t>0.91</a:t>
                      </a:r>
                    </a:p>
                  </a:txBody>
                  <a:tcPr marL="34290" marR="34290" marT="17145" marB="17145"/>
                </a:tc>
                <a:tc>
                  <a:txBody>
                    <a:bodyPr/>
                    <a:lstStyle/>
                    <a:p>
                      <a:r>
                        <a:rPr lang="en-US" sz="1700" dirty="0"/>
                        <a:t>0.108</a:t>
                      </a:r>
                    </a:p>
                  </a:txBody>
                  <a:tcPr marL="34290" marR="34290" marT="17145" marB="17145"/>
                </a:tc>
                <a:extLst>
                  <a:ext uri="{0D108BD9-81ED-4DB2-BD59-A6C34878D82A}">
                    <a16:rowId xmlns:a16="http://schemas.microsoft.com/office/drawing/2014/main" val="106183214"/>
                  </a:ext>
                </a:extLst>
              </a:tr>
              <a:tr h="552450">
                <a:tc>
                  <a:txBody>
                    <a:bodyPr/>
                    <a:lstStyle/>
                    <a:p>
                      <a:r>
                        <a:rPr lang="en-US" sz="1700" dirty="0"/>
                        <a:t>MAR-moderate</a:t>
                      </a:r>
                    </a:p>
                  </a:txBody>
                  <a:tcPr marL="34290" marR="34290" marT="17145" marB="17145">
                    <a:solidFill>
                      <a:schemeClr val="accent2"/>
                    </a:solidFill>
                  </a:tcPr>
                </a:tc>
                <a:tc>
                  <a:txBody>
                    <a:bodyPr/>
                    <a:lstStyle/>
                    <a:p>
                      <a:r>
                        <a:rPr lang="en-US" sz="1700" dirty="0"/>
                        <a:t>0.9799</a:t>
                      </a:r>
                    </a:p>
                  </a:txBody>
                  <a:tcPr marL="34290" marR="34290" marT="17145" marB="17145"/>
                </a:tc>
                <a:tc>
                  <a:txBody>
                    <a:bodyPr/>
                    <a:lstStyle/>
                    <a:p>
                      <a:r>
                        <a:rPr lang="en-US" sz="1700" dirty="0"/>
                        <a:t>2.011</a:t>
                      </a:r>
                    </a:p>
                  </a:txBody>
                  <a:tcPr marL="34290" marR="34290" marT="17145" marB="17145"/>
                </a:tc>
                <a:tc>
                  <a:txBody>
                    <a:bodyPr/>
                    <a:lstStyle/>
                    <a:p>
                      <a:r>
                        <a:rPr lang="en-US" sz="1700" dirty="0"/>
                        <a:t>0.91</a:t>
                      </a:r>
                    </a:p>
                  </a:txBody>
                  <a:tcPr marL="34290" marR="34290" marT="17145" marB="17145"/>
                </a:tc>
                <a:tc>
                  <a:txBody>
                    <a:bodyPr/>
                    <a:lstStyle/>
                    <a:p>
                      <a:r>
                        <a:rPr lang="en-US" sz="1700" dirty="0"/>
                        <a:t>0.095</a:t>
                      </a:r>
                    </a:p>
                  </a:txBody>
                  <a:tcPr marL="34290" marR="34290" marT="17145" marB="17145"/>
                </a:tc>
                <a:extLst>
                  <a:ext uri="{0D108BD9-81ED-4DB2-BD59-A6C34878D82A}">
                    <a16:rowId xmlns:a16="http://schemas.microsoft.com/office/drawing/2014/main" val="2167119470"/>
                  </a:ext>
                </a:extLst>
              </a:tr>
              <a:tr h="552450">
                <a:tc>
                  <a:txBody>
                    <a:bodyPr/>
                    <a:lstStyle/>
                    <a:p>
                      <a:r>
                        <a:rPr lang="en-US" sz="1700" dirty="0"/>
                        <a:t>MAR-heavy</a:t>
                      </a:r>
                    </a:p>
                  </a:txBody>
                  <a:tcPr marL="34290" marR="34290" marT="17145" marB="17145">
                    <a:solidFill>
                      <a:schemeClr val="accent2"/>
                    </a:solidFill>
                  </a:tcPr>
                </a:tc>
                <a:tc>
                  <a:txBody>
                    <a:bodyPr/>
                    <a:lstStyle/>
                    <a:p>
                      <a:r>
                        <a:rPr lang="en-US" sz="1700" dirty="0"/>
                        <a:t>0.9841</a:t>
                      </a:r>
                    </a:p>
                  </a:txBody>
                  <a:tcPr marL="34290" marR="34290" marT="17145" marB="17145"/>
                </a:tc>
                <a:tc>
                  <a:txBody>
                    <a:bodyPr/>
                    <a:lstStyle/>
                    <a:p>
                      <a:r>
                        <a:rPr lang="en-US" sz="1700" dirty="0"/>
                        <a:t>1.588</a:t>
                      </a:r>
                    </a:p>
                  </a:txBody>
                  <a:tcPr marL="34290" marR="34290" marT="17145" marB="17145"/>
                </a:tc>
                <a:tc>
                  <a:txBody>
                    <a:bodyPr/>
                    <a:lstStyle/>
                    <a:p>
                      <a:r>
                        <a:rPr lang="en-US" sz="1700" dirty="0"/>
                        <a:t>0.90</a:t>
                      </a:r>
                    </a:p>
                  </a:txBody>
                  <a:tcPr marL="34290" marR="34290" marT="17145" marB="17145"/>
                </a:tc>
                <a:tc>
                  <a:txBody>
                    <a:bodyPr/>
                    <a:lstStyle/>
                    <a:p>
                      <a:r>
                        <a:rPr lang="en-US" sz="1700" dirty="0"/>
                        <a:t>0.082</a:t>
                      </a:r>
                    </a:p>
                  </a:txBody>
                  <a:tcPr marL="34290" marR="34290" marT="17145" marB="17145"/>
                </a:tc>
                <a:extLst>
                  <a:ext uri="{0D108BD9-81ED-4DB2-BD59-A6C34878D82A}">
                    <a16:rowId xmlns:a16="http://schemas.microsoft.com/office/drawing/2014/main" val="4197118472"/>
                  </a:ext>
                </a:extLst>
              </a:tr>
              <a:tr h="552450">
                <a:tc>
                  <a:txBody>
                    <a:bodyPr/>
                    <a:lstStyle/>
                    <a:p>
                      <a:r>
                        <a:rPr lang="en-US" sz="1700" dirty="0"/>
                        <a:t>MNAR-light</a:t>
                      </a:r>
                    </a:p>
                  </a:txBody>
                  <a:tcPr marL="34290" marR="34290" marT="17145" marB="17145">
                    <a:solidFill>
                      <a:schemeClr val="accent2"/>
                    </a:solidFill>
                  </a:tcPr>
                </a:tc>
                <a:tc>
                  <a:txBody>
                    <a:bodyPr/>
                    <a:lstStyle/>
                    <a:p>
                      <a:r>
                        <a:rPr lang="en-US" sz="1700" dirty="0"/>
                        <a:t>1.0174</a:t>
                      </a:r>
                    </a:p>
                  </a:txBody>
                  <a:tcPr marL="34290" marR="34290" marT="17145" marB="17145"/>
                </a:tc>
                <a:tc>
                  <a:txBody>
                    <a:bodyPr/>
                    <a:lstStyle/>
                    <a:p>
                      <a:r>
                        <a:rPr lang="en-US" sz="1700" dirty="0"/>
                        <a:t>1.740</a:t>
                      </a:r>
                    </a:p>
                  </a:txBody>
                  <a:tcPr marL="34290" marR="34290" marT="17145" marB="17145"/>
                </a:tc>
                <a:tc>
                  <a:txBody>
                    <a:bodyPr/>
                    <a:lstStyle/>
                    <a:p>
                      <a:r>
                        <a:rPr lang="en-US" sz="1700" dirty="0"/>
                        <a:t>0.96</a:t>
                      </a:r>
                    </a:p>
                  </a:txBody>
                  <a:tcPr marL="34290" marR="34290" marT="17145" marB="17145"/>
                </a:tc>
                <a:tc>
                  <a:txBody>
                    <a:bodyPr/>
                    <a:lstStyle/>
                    <a:p>
                      <a:r>
                        <a:rPr lang="en-US" sz="1700" dirty="0"/>
                        <a:t>0.306</a:t>
                      </a:r>
                    </a:p>
                  </a:txBody>
                  <a:tcPr marL="34290" marR="34290" marT="17145" marB="17145"/>
                </a:tc>
                <a:extLst>
                  <a:ext uri="{0D108BD9-81ED-4DB2-BD59-A6C34878D82A}">
                    <a16:rowId xmlns:a16="http://schemas.microsoft.com/office/drawing/2014/main" val="4122388607"/>
                  </a:ext>
                </a:extLst>
              </a:tr>
              <a:tr h="552450">
                <a:tc>
                  <a:txBody>
                    <a:bodyPr/>
                    <a:lstStyle/>
                    <a:p>
                      <a:r>
                        <a:rPr lang="en-US" sz="1700" dirty="0"/>
                        <a:t>MNAR-moderate</a:t>
                      </a:r>
                    </a:p>
                  </a:txBody>
                  <a:tcPr marL="34290" marR="34290" marT="17145" marB="17145">
                    <a:solidFill>
                      <a:schemeClr val="accent2"/>
                    </a:solidFill>
                  </a:tcPr>
                </a:tc>
                <a:tc>
                  <a:txBody>
                    <a:bodyPr/>
                    <a:lstStyle/>
                    <a:p>
                      <a:r>
                        <a:rPr lang="en-US" sz="1700" dirty="0"/>
                        <a:t>1.0262</a:t>
                      </a:r>
                    </a:p>
                  </a:txBody>
                  <a:tcPr marL="34290" marR="34290" marT="17145" marB="17145"/>
                </a:tc>
                <a:tc>
                  <a:txBody>
                    <a:bodyPr/>
                    <a:lstStyle/>
                    <a:p>
                      <a:r>
                        <a:rPr lang="en-US" sz="1700" dirty="0"/>
                        <a:t>2.615</a:t>
                      </a:r>
                    </a:p>
                  </a:txBody>
                  <a:tcPr marL="34290" marR="34290" marT="17145" marB="17145"/>
                </a:tc>
                <a:tc>
                  <a:txBody>
                    <a:bodyPr/>
                    <a:lstStyle/>
                    <a:p>
                      <a:r>
                        <a:rPr lang="en-US" sz="1700" dirty="0"/>
                        <a:t>0.95</a:t>
                      </a:r>
                    </a:p>
                  </a:txBody>
                  <a:tcPr marL="34290" marR="34290" marT="17145" marB="17145"/>
                </a:tc>
                <a:tc>
                  <a:txBody>
                    <a:bodyPr/>
                    <a:lstStyle/>
                    <a:p>
                      <a:r>
                        <a:rPr lang="en-US" sz="1700" dirty="0"/>
                        <a:t>0.331</a:t>
                      </a:r>
                    </a:p>
                  </a:txBody>
                  <a:tcPr marL="34290" marR="34290" marT="17145" marB="17145"/>
                </a:tc>
                <a:extLst>
                  <a:ext uri="{0D108BD9-81ED-4DB2-BD59-A6C34878D82A}">
                    <a16:rowId xmlns:a16="http://schemas.microsoft.com/office/drawing/2014/main" val="1306177704"/>
                  </a:ext>
                </a:extLst>
              </a:tr>
              <a:tr h="552450">
                <a:tc>
                  <a:txBody>
                    <a:bodyPr/>
                    <a:lstStyle/>
                    <a:p>
                      <a:r>
                        <a:rPr lang="en-US" sz="1700" dirty="0"/>
                        <a:t>MNAR-heavy</a:t>
                      </a:r>
                    </a:p>
                  </a:txBody>
                  <a:tcPr marL="34290" marR="34290" marT="17145" marB="17145">
                    <a:solidFill>
                      <a:schemeClr val="accent2"/>
                    </a:solidFill>
                  </a:tcPr>
                </a:tc>
                <a:tc>
                  <a:txBody>
                    <a:bodyPr/>
                    <a:lstStyle/>
                    <a:p>
                      <a:r>
                        <a:rPr lang="en-US" sz="1700" dirty="0"/>
                        <a:t>1.0485</a:t>
                      </a:r>
                    </a:p>
                  </a:txBody>
                  <a:tcPr marL="34290" marR="34290" marT="17145" marB="17145"/>
                </a:tc>
                <a:tc>
                  <a:txBody>
                    <a:bodyPr/>
                    <a:lstStyle/>
                    <a:p>
                      <a:r>
                        <a:rPr lang="en-US" sz="1700" dirty="0"/>
                        <a:t>4.853</a:t>
                      </a:r>
                    </a:p>
                  </a:txBody>
                  <a:tcPr marL="34290" marR="34290" marT="17145" marB="17145"/>
                </a:tc>
                <a:tc>
                  <a:txBody>
                    <a:bodyPr/>
                    <a:lstStyle/>
                    <a:p>
                      <a:r>
                        <a:rPr lang="en-US" sz="1700" dirty="0"/>
                        <a:t>0.88</a:t>
                      </a:r>
                    </a:p>
                  </a:txBody>
                  <a:tcPr marL="34290" marR="34290" marT="17145" marB="17145"/>
                </a:tc>
                <a:tc>
                  <a:txBody>
                    <a:bodyPr/>
                    <a:lstStyle/>
                    <a:p>
                      <a:r>
                        <a:rPr lang="en-US" sz="1700" dirty="0"/>
                        <a:t>0.388</a:t>
                      </a:r>
                    </a:p>
                  </a:txBody>
                  <a:tcPr marL="34290" marR="34290" marT="17145" marB="17145"/>
                </a:tc>
                <a:extLst>
                  <a:ext uri="{0D108BD9-81ED-4DB2-BD59-A6C34878D82A}">
                    <a16:rowId xmlns:a16="http://schemas.microsoft.com/office/drawing/2014/main" val="4228847266"/>
                  </a:ext>
                </a:extLst>
              </a:tr>
            </a:tbl>
          </a:graphicData>
        </a:graphic>
      </p:graphicFrame>
      <p:pic>
        <p:nvPicPr>
          <p:cNvPr id="5" name="Picture 4" descr="Graphical user interface, text, application, chat or text message&#10;&#10;Description automatically generated">
            <a:extLst>
              <a:ext uri="{FF2B5EF4-FFF2-40B4-BE49-F238E27FC236}">
                <a16:creationId xmlns:a16="http://schemas.microsoft.com/office/drawing/2014/main" id="{B9E3DE57-C4A9-E53F-8FA5-0499A3FF3A81}"/>
              </a:ext>
            </a:extLst>
          </p:cNvPr>
          <p:cNvPicPr>
            <a:picLocks noChangeAspect="1"/>
          </p:cNvPicPr>
          <p:nvPr/>
        </p:nvPicPr>
        <p:blipFill>
          <a:blip r:embed="rId3"/>
          <a:stretch>
            <a:fillRect/>
          </a:stretch>
        </p:blipFill>
        <p:spPr>
          <a:xfrm>
            <a:off x="10287002" y="6602119"/>
            <a:ext cx="7749779" cy="1733666"/>
          </a:xfrm>
          <a:prstGeom prst="rect">
            <a:avLst/>
          </a:prstGeom>
        </p:spPr>
      </p:pic>
      <p:pic>
        <p:nvPicPr>
          <p:cNvPr id="6" name="Picture 5" descr="A picture containing logo&#10;&#10;Description automatically generated">
            <a:extLst>
              <a:ext uri="{FF2B5EF4-FFF2-40B4-BE49-F238E27FC236}">
                <a16:creationId xmlns:a16="http://schemas.microsoft.com/office/drawing/2014/main" id="{03A867F0-2E04-209C-7260-4A17A848503C}"/>
              </a:ext>
            </a:extLst>
          </p:cNvPr>
          <p:cNvPicPr>
            <a:picLocks noChangeAspect="1"/>
          </p:cNvPicPr>
          <p:nvPr/>
        </p:nvPicPr>
        <p:blipFill>
          <a:blip r:embed="rId4"/>
          <a:stretch>
            <a:fillRect/>
          </a:stretch>
        </p:blipFill>
        <p:spPr>
          <a:xfrm>
            <a:off x="10287002" y="5212906"/>
            <a:ext cx="7831379" cy="1466222"/>
          </a:xfrm>
          <a:prstGeom prst="rect">
            <a:avLst/>
          </a:prstGeom>
        </p:spPr>
      </p:pic>
      <p:pic>
        <p:nvPicPr>
          <p:cNvPr id="7" name="Picture 6" descr="A picture containing graphical user interface&#10;&#10;Description automatically generated">
            <a:extLst>
              <a:ext uri="{FF2B5EF4-FFF2-40B4-BE49-F238E27FC236}">
                <a16:creationId xmlns:a16="http://schemas.microsoft.com/office/drawing/2014/main" id="{5A602417-29DB-4293-FE14-556289215CFE}"/>
              </a:ext>
            </a:extLst>
          </p:cNvPr>
          <p:cNvPicPr>
            <a:picLocks noChangeAspect="1"/>
          </p:cNvPicPr>
          <p:nvPr/>
        </p:nvPicPr>
        <p:blipFill>
          <a:blip r:embed="rId5"/>
          <a:stretch>
            <a:fillRect/>
          </a:stretch>
        </p:blipFill>
        <p:spPr>
          <a:xfrm>
            <a:off x="10287002" y="3915629"/>
            <a:ext cx="7831379" cy="1376363"/>
          </a:xfrm>
          <a:prstGeom prst="rect">
            <a:avLst/>
          </a:prstGeom>
        </p:spPr>
      </p:pic>
      <p:pic>
        <p:nvPicPr>
          <p:cNvPr id="8" name="Picture 7" descr="Text&#10;&#10;Description automatically generated">
            <a:extLst>
              <a:ext uri="{FF2B5EF4-FFF2-40B4-BE49-F238E27FC236}">
                <a16:creationId xmlns:a16="http://schemas.microsoft.com/office/drawing/2014/main" id="{A710C99F-F45A-674C-3164-62F5F9F64A37}"/>
              </a:ext>
            </a:extLst>
          </p:cNvPr>
          <p:cNvPicPr>
            <a:picLocks noChangeAspect="1"/>
          </p:cNvPicPr>
          <p:nvPr/>
        </p:nvPicPr>
        <p:blipFill>
          <a:blip r:embed="rId6"/>
          <a:stretch>
            <a:fillRect/>
          </a:stretch>
        </p:blipFill>
        <p:spPr>
          <a:xfrm>
            <a:off x="10287002" y="2368235"/>
            <a:ext cx="7831379" cy="1609434"/>
          </a:xfrm>
          <a:prstGeom prst="rect">
            <a:avLst/>
          </a:prstGeom>
        </p:spPr>
      </p:pic>
    </p:spTree>
    <p:extLst>
      <p:ext uri="{BB962C8B-B14F-4D97-AF65-F5344CB8AC3E}">
        <p14:creationId xmlns:p14="http://schemas.microsoft.com/office/powerpoint/2010/main" val="351277052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application&#10;&#10;Description automatically generated">
            <a:extLst>
              <a:ext uri="{FF2B5EF4-FFF2-40B4-BE49-F238E27FC236}">
                <a16:creationId xmlns:a16="http://schemas.microsoft.com/office/drawing/2014/main" id="{0174E7D0-C71C-1083-8F33-891FE547E635}"/>
              </a:ext>
            </a:extLst>
          </p:cNvPr>
          <p:cNvPicPr>
            <a:picLocks noChangeAspect="1"/>
          </p:cNvPicPr>
          <p:nvPr/>
        </p:nvPicPr>
        <p:blipFill>
          <a:blip r:embed="rId3"/>
          <a:stretch>
            <a:fillRect/>
          </a:stretch>
        </p:blipFill>
        <p:spPr>
          <a:xfrm>
            <a:off x="14167300" y="11296645"/>
            <a:ext cx="2824163" cy="366713"/>
          </a:xfrm>
          <a:prstGeom prst="rect">
            <a:avLst/>
          </a:prstGeom>
        </p:spPr>
      </p:pic>
      <p:pic>
        <p:nvPicPr>
          <p:cNvPr id="7" name="Picture 6" descr="Text&#10;&#10;Description automatically generated with medium confidence">
            <a:extLst>
              <a:ext uri="{FF2B5EF4-FFF2-40B4-BE49-F238E27FC236}">
                <a16:creationId xmlns:a16="http://schemas.microsoft.com/office/drawing/2014/main" id="{696CD472-2DDC-9810-01C7-D6C8BCEECF31}"/>
              </a:ext>
            </a:extLst>
          </p:cNvPr>
          <p:cNvPicPr>
            <a:picLocks noChangeAspect="1"/>
          </p:cNvPicPr>
          <p:nvPr/>
        </p:nvPicPr>
        <p:blipFill>
          <a:blip r:embed="rId4"/>
          <a:stretch>
            <a:fillRect/>
          </a:stretch>
        </p:blipFill>
        <p:spPr>
          <a:xfrm>
            <a:off x="14162535" y="10639477"/>
            <a:ext cx="2828925" cy="538163"/>
          </a:xfrm>
          <a:prstGeom prst="rect">
            <a:avLst/>
          </a:prstGeom>
        </p:spPr>
      </p:pic>
      <p:pic>
        <p:nvPicPr>
          <p:cNvPr id="9" name="Picture 8" descr="Text&#10;&#10;Description automatically generated">
            <a:extLst>
              <a:ext uri="{FF2B5EF4-FFF2-40B4-BE49-F238E27FC236}">
                <a16:creationId xmlns:a16="http://schemas.microsoft.com/office/drawing/2014/main" id="{ED6CAF2E-3C52-43AC-77CF-9CB98AF5B7B6}"/>
              </a:ext>
            </a:extLst>
          </p:cNvPr>
          <p:cNvPicPr>
            <a:picLocks noChangeAspect="1"/>
          </p:cNvPicPr>
          <p:nvPr/>
        </p:nvPicPr>
        <p:blipFill>
          <a:blip r:embed="rId5"/>
          <a:stretch>
            <a:fillRect/>
          </a:stretch>
        </p:blipFill>
        <p:spPr>
          <a:xfrm>
            <a:off x="15044738" y="7272400"/>
            <a:ext cx="2057400" cy="576263"/>
          </a:xfrm>
          <a:prstGeom prst="rect">
            <a:avLst/>
          </a:prstGeom>
        </p:spPr>
      </p:pic>
      <p:pic>
        <p:nvPicPr>
          <p:cNvPr id="11" name="Picture 10" descr="A picture containing application&#10;&#10;Description automatically generated">
            <a:extLst>
              <a:ext uri="{FF2B5EF4-FFF2-40B4-BE49-F238E27FC236}">
                <a16:creationId xmlns:a16="http://schemas.microsoft.com/office/drawing/2014/main" id="{A1BC5BD6-D3EC-F478-E418-A6C81B17250F}"/>
              </a:ext>
            </a:extLst>
          </p:cNvPr>
          <p:cNvPicPr>
            <a:picLocks noChangeAspect="1"/>
          </p:cNvPicPr>
          <p:nvPr/>
        </p:nvPicPr>
        <p:blipFill>
          <a:blip r:embed="rId6"/>
          <a:stretch>
            <a:fillRect/>
          </a:stretch>
        </p:blipFill>
        <p:spPr>
          <a:xfrm>
            <a:off x="15039979" y="7854519"/>
            <a:ext cx="2062163" cy="276225"/>
          </a:xfrm>
          <a:prstGeom prst="rect">
            <a:avLst/>
          </a:prstGeom>
        </p:spPr>
      </p:pic>
      <p:pic>
        <p:nvPicPr>
          <p:cNvPr id="13" name="Picture 12" descr="Text&#10;&#10;Description automatically generated">
            <a:extLst>
              <a:ext uri="{FF2B5EF4-FFF2-40B4-BE49-F238E27FC236}">
                <a16:creationId xmlns:a16="http://schemas.microsoft.com/office/drawing/2014/main" id="{5E404927-6C35-BE8C-DBD5-613842F73ADA}"/>
              </a:ext>
            </a:extLst>
          </p:cNvPr>
          <p:cNvPicPr>
            <a:picLocks noChangeAspect="1"/>
          </p:cNvPicPr>
          <p:nvPr/>
        </p:nvPicPr>
        <p:blipFill>
          <a:blip r:embed="rId7"/>
          <a:stretch>
            <a:fillRect/>
          </a:stretch>
        </p:blipFill>
        <p:spPr>
          <a:xfrm>
            <a:off x="13482432" y="8222153"/>
            <a:ext cx="2838450" cy="871538"/>
          </a:xfrm>
          <a:prstGeom prst="rect">
            <a:avLst/>
          </a:prstGeom>
        </p:spPr>
      </p:pic>
      <p:pic>
        <p:nvPicPr>
          <p:cNvPr id="15" name="Picture 14" descr="A picture containing text&#10;&#10;Description automatically generated">
            <a:extLst>
              <a:ext uri="{FF2B5EF4-FFF2-40B4-BE49-F238E27FC236}">
                <a16:creationId xmlns:a16="http://schemas.microsoft.com/office/drawing/2014/main" id="{486744DE-096D-CFEA-010A-7F62D9A79556}"/>
              </a:ext>
            </a:extLst>
          </p:cNvPr>
          <p:cNvPicPr>
            <a:picLocks noChangeAspect="1"/>
          </p:cNvPicPr>
          <p:nvPr/>
        </p:nvPicPr>
        <p:blipFill>
          <a:blip r:embed="rId8"/>
          <a:stretch>
            <a:fillRect/>
          </a:stretch>
        </p:blipFill>
        <p:spPr>
          <a:xfrm>
            <a:off x="17919719" y="7149309"/>
            <a:ext cx="2824163" cy="962025"/>
          </a:xfrm>
          <a:prstGeom prst="rect">
            <a:avLst/>
          </a:prstGeom>
        </p:spPr>
      </p:pic>
      <p:pic>
        <p:nvPicPr>
          <p:cNvPr id="17" name="Picture 16" descr="Graphical user interface, text, application&#10;&#10;Description automatically generated">
            <a:extLst>
              <a:ext uri="{FF2B5EF4-FFF2-40B4-BE49-F238E27FC236}">
                <a16:creationId xmlns:a16="http://schemas.microsoft.com/office/drawing/2014/main" id="{C1100384-898B-F6D9-1AD7-3C10BF3723A5}"/>
              </a:ext>
            </a:extLst>
          </p:cNvPr>
          <p:cNvPicPr>
            <a:picLocks noChangeAspect="1"/>
          </p:cNvPicPr>
          <p:nvPr/>
        </p:nvPicPr>
        <p:blipFill>
          <a:blip r:embed="rId9"/>
          <a:stretch>
            <a:fillRect/>
          </a:stretch>
        </p:blipFill>
        <p:spPr>
          <a:xfrm>
            <a:off x="12995534" y="9404651"/>
            <a:ext cx="2824163" cy="804863"/>
          </a:xfrm>
          <a:prstGeom prst="rect">
            <a:avLst/>
          </a:prstGeom>
        </p:spPr>
      </p:pic>
      <p:pic>
        <p:nvPicPr>
          <p:cNvPr id="19" name="Picture 18" descr="Text&#10;&#10;Description automatically generated">
            <a:extLst>
              <a:ext uri="{FF2B5EF4-FFF2-40B4-BE49-F238E27FC236}">
                <a16:creationId xmlns:a16="http://schemas.microsoft.com/office/drawing/2014/main" id="{23C7E1D4-6116-74D3-DC9E-2E1D88BB3BCA}"/>
              </a:ext>
            </a:extLst>
          </p:cNvPr>
          <p:cNvPicPr>
            <a:picLocks noChangeAspect="1"/>
          </p:cNvPicPr>
          <p:nvPr/>
        </p:nvPicPr>
        <p:blipFill>
          <a:blip r:embed="rId10"/>
          <a:stretch>
            <a:fillRect/>
          </a:stretch>
        </p:blipFill>
        <p:spPr>
          <a:xfrm>
            <a:off x="16393738" y="9666527"/>
            <a:ext cx="2814638" cy="1200150"/>
          </a:xfrm>
          <a:prstGeom prst="rect">
            <a:avLst/>
          </a:prstGeom>
        </p:spPr>
      </p:pic>
    </p:spTree>
    <p:extLst>
      <p:ext uri="{BB962C8B-B14F-4D97-AF65-F5344CB8AC3E}">
        <p14:creationId xmlns:p14="http://schemas.microsoft.com/office/powerpoint/2010/main" val="3352566202"/>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9126</TotalTime>
  <Words>4597</Words>
  <Application>Microsoft Macintosh PowerPoint</Application>
  <PresentationFormat>Custom</PresentationFormat>
  <Paragraphs>651</Paragraphs>
  <Slides>8</Slides>
  <Notes>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Cambria Math</vt:lpstr>
      <vt:lpstr>Helvetica Neue</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
  <dc:creator>Leo Watson</dc:creator>
  <cp:keywords/>
  <dc:description/>
  <cp:lastModifiedBy>Leo Watson</cp:lastModifiedBy>
  <cp:revision>84</cp:revision>
  <cp:lastPrinted>2022-08-18T16:26:06Z</cp:lastPrinted>
  <dcterms:created xsi:type="dcterms:W3CDTF">2022-08-02T15:14:18Z</dcterms:created>
  <dcterms:modified xsi:type="dcterms:W3CDTF">2022-08-30T13:38:30Z</dcterms:modified>
  <cp:category/>
</cp:coreProperties>
</file>